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8" r:id="rId3"/>
    <p:sldId id="279" r:id="rId4"/>
    <p:sldId id="259" r:id="rId5"/>
    <p:sldId id="280" r:id="rId6"/>
    <p:sldId id="261" r:id="rId7"/>
    <p:sldId id="281" r:id="rId8"/>
    <p:sldId id="262" r:id="rId9"/>
    <p:sldId id="282" r:id="rId10"/>
    <p:sldId id="263" r:id="rId11"/>
    <p:sldId id="283" r:id="rId12"/>
    <p:sldId id="264" r:id="rId13"/>
    <p:sldId id="284" r:id="rId14"/>
    <p:sldId id="269" r:id="rId15"/>
    <p:sldId id="294" r:id="rId16"/>
    <p:sldId id="270" r:id="rId17"/>
    <p:sldId id="286" r:id="rId18"/>
    <p:sldId id="271" r:id="rId19"/>
    <p:sldId id="287" r:id="rId20"/>
    <p:sldId id="272" r:id="rId21"/>
    <p:sldId id="273" r:id="rId22"/>
    <p:sldId id="288" r:id="rId23"/>
    <p:sldId id="278" r:id="rId24"/>
    <p:sldId id="289" r:id="rId25"/>
    <p:sldId id="275" r:id="rId26"/>
    <p:sldId id="290" r:id="rId27"/>
    <p:sldId id="291" r:id="rId28"/>
    <p:sldId id="276" r:id="rId29"/>
    <p:sldId id="292" r:id="rId30"/>
    <p:sldId id="277" r:id="rId31"/>
    <p:sldId id="293" r:id="rId32"/>
  </p:sldIdLst>
  <p:sldSz cx="9144000" cy="6858000" type="screen4x3"/>
  <p:notesSz cx="6797675" cy="9926638"/>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F9A5675-7037-45CB-ACE3-4898DB7157C3}" type="datetimeFigureOut">
              <a:rPr lang="pt-PT" smtClean="0"/>
              <a:t>27-11-2018</a:t>
            </a:fld>
            <a:endParaRPr lang="pt-PT"/>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1CA1037-19E7-4E73-A52E-1D0FED2E8C10}" type="slidenum">
              <a:rPr lang="pt-PT" smtClean="0"/>
              <a:t>‹#›</a:t>
            </a:fld>
            <a:endParaRPr lang="pt-PT"/>
          </a:p>
        </p:txBody>
      </p:sp>
    </p:spTree>
    <p:extLst>
      <p:ext uri="{BB962C8B-B14F-4D97-AF65-F5344CB8AC3E}">
        <p14:creationId xmlns:p14="http://schemas.microsoft.com/office/powerpoint/2010/main" val="2013917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2C1B268-E892-4A1D-88D5-3889B25983AD}" type="datetimeFigureOut">
              <a:rPr lang="pt-PT" smtClean="0"/>
              <a:t>27-11-2018</a:t>
            </a:fld>
            <a:endParaRPr lang="pt-P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C20DEA5-E3BC-43FE-9347-5B7E05D15863}" type="slidenum">
              <a:rPr lang="pt-PT" smtClean="0"/>
              <a:t>‹#›</a:t>
            </a:fld>
            <a:endParaRPr lang="pt-PT"/>
          </a:p>
        </p:txBody>
      </p:sp>
    </p:spTree>
    <p:extLst>
      <p:ext uri="{BB962C8B-B14F-4D97-AF65-F5344CB8AC3E}">
        <p14:creationId xmlns:p14="http://schemas.microsoft.com/office/powerpoint/2010/main" val="3286364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64EE7129-4CE6-4114-AF8E-BDC9EAB40915}" type="datetime1">
              <a:rPr lang="pt-PT" smtClean="0"/>
              <a:t>27-11-2018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93289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1813B76-FC3C-4F49-8E6A-8E2950570EE7}" type="datetime1">
              <a:rPr lang="pt-PT" smtClean="0"/>
              <a:t>27-11-2018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1356307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48C5E0A3-A3FF-4695-B853-50093E7F35D8}" type="datetime1">
              <a:rPr lang="pt-PT" smtClean="0"/>
              <a:t>27-11-2018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3570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1AD96175-D938-454B-894A-50C02D3F3D83}" type="datetime1">
              <a:rPr lang="pt-PT" smtClean="0"/>
              <a:t>27-11-2018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299959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2C29C5-0B7E-44A8-B314-9AC2089D817D}" type="datetime1">
              <a:rPr lang="pt-PT" smtClean="0"/>
              <a:t>27-11-2018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534927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DA58323E-4659-4224-8654-D0842EDCC050}" type="datetime1">
              <a:rPr lang="pt-PT" smtClean="0"/>
              <a:t>27-11-2018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258776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CFB54656-0120-4656-920F-8B0919C92FFD}" type="datetime1">
              <a:rPr lang="pt-PT" smtClean="0"/>
              <a:t>27-11-2018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424875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68043A20-3866-446F-9724-666F93C819DC}" type="datetime1">
              <a:rPr lang="pt-PT" smtClean="0"/>
              <a:t>27-11-2018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1758694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D472C-803A-4B66-946D-340D473CD8C9}" type="datetime1">
              <a:rPr lang="pt-PT" smtClean="0"/>
              <a:t>27-11-2018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383849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875FE-AF76-4857-9D50-9910D253E020}" type="datetime1">
              <a:rPr lang="pt-PT" smtClean="0"/>
              <a:t>27-11-2018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215297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190A5-B366-4EB7-96E8-E0BA7139793E}" type="datetime1">
              <a:rPr lang="pt-PT" smtClean="0"/>
              <a:t>27-11-2018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310552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1886B-B5F6-4596-86AF-AEE73CA88C16}" type="datetime1">
              <a:rPr lang="pt-PT" smtClean="0"/>
              <a:t>27-11-2018</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464B7-D666-4C1F-97FD-7E3962095D4E}" type="slidenum">
              <a:rPr lang="pt-PT" smtClean="0"/>
              <a:t>‹#›</a:t>
            </a:fld>
            <a:endParaRPr lang="pt-PT"/>
          </a:p>
        </p:txBody>
      </p:sp>
    </p:spTree>
    <p:extLst>
      <p:ext uri="{BB962C8B-B14F-4D97-AF65-F5344CB8AC3E}">
        <p14:creationId xmlns:p14="http://schemas.microsoft.com/office/powerpoint/2010/main" val="269128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t>Relações interpessoais no texto</a:t>
            </a:r>
            <a:endParaRPr lang="pt-PT" dirty="0"/>
          </a:p>
        </p:txBody>
      </p:sp>
      <p:sp>
        <p:nvSpPr>
          <p:cNvPr id="3" name="Subtitle 2"/>
          <p:cNvSpPr>
            <a:spLocks noGrp="1"/>
          </p:cNvSpPr>
          <p:nvPr>
            <p:ph type="subTitle" idx="1"/>
          </p:nvPr>
        </p:nvSpPr>
        <p:spPr/>
        <p:txBody>
          <a:bodyPr/>
          <a:lstStyle/>
          <a:p>
            <a:r>
              <a:rPr lang="pt-PT" dirty="0" smtClean="0"/>
              <a:t>Correcção</a:t>
            </a:r>
          </a:p>
          <a:p>
            <a:r>
              <a:rPr lang="pt-PT" dirty="0" smtClean="0"/>
              <a:t>Ex. </a:t>
            </a:r>
            <a:r>
              <a:rPr lang="pt-PT" dirty="0" smtClean="0"/>
              <a:t>5.3</a:t>
            </a:r>
            <a:endParaRPr lang="pt-PT" dirty="0"/>
          </a:p>
        </p:txBody>
      </p:sp>
      <p:sp>
        <p:nvSpPr>
          <p:cNvPr id="4" name="Slide Number Placeholder 3"/>
          <p:cNvSpPr>
            <a:spLocks noGrp="1"/>
          </p:cNvSpPr>
          <p:nvPr>
            <p:ph type="sldNum" sz="quarter" idx="12"/>
          </p:nvPr>
        </p:nvSpPr>
        <p:spPr/>
        <p:txBody>
          <a:bodyPr/>
          <a:lstStyle/>
          <a:p>
            <a:fld id="{A77464B7-D666-4C1F-97FD-7E3962095D4E}" type="slidenum">
              <a:rPr lang="pt-PT" smtClean="0"/>
              <a:t>1</a:t>
            </a:fld>
            <a:endParaRPr lang="pt-PT"/>
          </a:p>
        </p:txBody>
      </p:sp>
    </p:spTree>
    <p:extLst>
      <p:ext uri="{BB962C8B-B14F-4D97-AF65-F5344CB8AC3E}">
        <p14:creationId xmlns:p14="http://schemas.microsoft.com/office/powerpoint/2010/main" val="3361779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t>In </a:t>
            </a:r>
            <a:r>
              <a:rPr lang="pt-PT" dirty="0" err="1" smtClean="0"/>
              <a:t>the</a:t>
            </a:r>
            <a:r>
              <a:rPr lang="pt-PT" dirty="0" smtClean="0"/>
              <a:t> 2007 </a:t>
            </a:r>
            <a:r>
              <a:rPr lang="pt-PT" dirty="0" err="1" smtClean="0"/>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t>The</a:t>
            </a:r>
            <a:r>
              <a:rPr lang="pt-PT" dirty="0" smtClean="0"/>
              <a:t> ad shows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dirty="0" err="1" smtClean="0"/>
              <a:t>But</a:t>
            </a:r>
            <a:r>
              <a:rPr lang="pt-PT" dirty="0" smtClean="0"/>
              <a:t>, </a:t>
            </a:r>
            <a:r>
              <a:rPr lang="pt-PT" dirty="0" err="1" smtClean="0"/>
              <a:t>the</a:t>
            </a:r>
            <a:r>
              <a:rPr lang="pt-PT" dirty="0" smtClean="0"/>
              <a:t> </a:t>
            </a:r>
            <a:r>
              <a:rPr lang="pt-PT" dirty="0" err="1" smtClean="0"/>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Chevron </a:t>
            </a:r>
            <a:r>
              <a:rPr lang="pt-PT" dirty="0" err="1" smtClean="0"/>
              <a:t>implies</a:t>
            </a:r>
            <a:r>
              <a:rPr lang="pt-PT" dirty="0" smtClean="0"/>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dirty="0" err="1" smtClean="0"/>
              <a:t>Thus</a:t>
            </a:r>
            <a:r>
              <a:rPr lang="pt-PT" dirty="0" smtClean="0"/>
              <a:t>, </a:t>
            </a:r>
            <a:r>
              <a:rPr lang="pt-PT" dirty="0" err="1" smtClean="0"/>
              <a:t>the</a:t>
            </a:r>
            <a:r>
              <a:rPr lang="pt-PT" dirty="0" smtClean="0"/>
              <a:t> </a:t>
            </a:r>
            <a:r>
              <a:rPr lang="pt-PT" dirty="0" err="1" smtClean="0"/>
              <a:t>goal</a:t>
            </a:r>
            <a:r>
              <a:rPr lang="pt-PT" dirty="0" smtClean="0"/>
              <a:t> </a:t>
            </a:r>
            <a:r>
              <a:rPr lang="pt-PT" dirty="0" err="1" smtClean="0"/>
              <a:t>of</a:t>
            </a:r>
            <a:r>
              <a:rPr lang="pt-PT" dirty="0" smtClean="0"/>
              <a:t> </a:t>
            </a:r>
            <a:r>
              <a:rPr lang="pt-PT" dirty="0" err="1" smtClean="0"/>
              <a:t>the</a:t>
            </a:r>
            <a:r>
              <a:rPr lang="pt-PT" dirty="0" smtClean="0"/>
              <a:t> </a:t>
            </a:r>
            <a:r>
              <a:rPr lang="pt-PT" dirty="0" err="1" smtClean="0"/>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179512" y="2132856"/>
            <a:ext cx="2232248" cy="954107"/>
          </a:xfrm>
          <a:prstGeom prst="rect">
            <a:avLst/>
          </a:prstGeom>
          <a:solidFill>
            <a:srgbClr val="FFFF00"/>
          </a:solidFill>
        </p:spPr>
        <p:txBody>
          <a:bodyPr wrap="square" rtlCol="0">
            <a:spAutoFit/>
          </a:bodyPr>
          <a:lstStyle/>
          <a:p>
            <a:r>
              <a:rPr lang="pt-PT" sz="2800" b="1" dirty="0" err="1" smtClean="0"/>
              <a:t>Conjunctions</a:t>
            </a:r>
            <a:r>
              <a:rPr lang="pt-PT" sz="2800" b="1" dirty="0" smtClean="0"/>
              <a:t> </a:t>
            </a:r>
            <a:r>
              <a:rPr lang="pt-PT" sz="2800" b="1" dirty="0" err="1" smtClean="0"/>
              <a:t>guide</a:t>
            </a:r>
            <a:r>
              <a:rPr lang="pt-PT" sz="2800" b="1" dirty="0" smtClean="0"/>
              <a:t> </a:t>
            </a:r>
            <a:r>
              <a:rPr lang="pt-PT" sz="2800" b="1" dirty="0" err="1" smtClean="0"/>
              <a:t>reader</a:t>
            </a:r>
            <a:endParaRPr lang="pt-PT" sz="2800" b="1" dirty="0"/>
          </a:p>
        </p:txBody>
      </p:sp>
      <p:sp>
        <p:nvSpPr>
          <p:cNvPr id="6" name="Slide Number Placeholder 5"/>
          <p:cNvSpPr>
            <a:spLocks noGrp="1"/>
          </p:cNvSpPr>
          <p:nvPr>
            <p:ph type="sldNum" sz="quarter" idx="12"/>
          </p:nvPr>
        </p:nvSpPr>
        <p:spPr/>
        <p:txBody>
          <a:bodyPr/>
          <a:lstStyle/>
          <a:p>
            <a:fld id="{A77464B7-D666-4C1F-97FD-7E3962095D4E}" type="slidenum">
              <a:rPr lang="pt-PT" smtClean="0"/>
              <a:t>10</a:t>
            </a:fld>
            <a:endParaRPr lang="pt-PT"/>
          </a:p>
        </p:txBody>
      </p:sp>
    </p:spTree>
    <p:extLst>
      <p:ext uri="{BB962C8B-B14F-4D97-AF65-F5344CB8AC3E}">
        <p14:creationId xmlns:p14="http://schemas.microsoft.com/office/powerpoint/2010/main" val="361876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t>In </a:t>
            </a:r>
            <a:r>
              <a:rPr lang="pt-PT" dirty="0" err="1" smtClean="0"/>
              <a:t>the</a:t>
            </a:r>
            <a:r>
              <a:rPr lang="pt-PT" dirty="0" smtClean="0"/>
              <a:t> 2007 </a:t>
            </a:r>
            <a:r>
              <a:rPr lang="pt-PT" dirty="0" err="1" smtClean="0"/>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t>The</a:t>
            </a:r>
            <a:r>
              <a:rPr lang="pt-PT" dirty="0" smtClean="0"/>
              <a:t> ad shows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b="1" dirty="0" err="1" smtClean="0">
                <a:solidFill>
                  <a:srgbClr val="FF0000"/>
                </a:solidFill>
              </a:rPr>
              <a:t>But</a:t>
            </a:r>
            <a:r>
              <a:rPr lang="pt-PT" dirty="0" smtClean="0"/>
              <a:t>, </a:t>
            </a:r>
            <a:r>
              <a:rPr lang="pt-PT" dirty="0" err="1" smtClean="0"/>
              <a:t>the</a:t>
            </a:r>
            <a:r>
              <a:rPr lang="pt-PT" dirty="0" smtClean="0"/>
              <a:t> </a:t>
            </a:r>
            <a:r>
              <a:rPr lang="pt-PT" dirty="0" err="1" smtClean="0"/>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Chevron </a:t>
            </a:r>
            <a:r>
              <a:rPr lang="pt-PT" dirty="0" err="1" smtClean="0"/>
              <a:t>implies</a:t>
            </a:r>
            <a:r>
              <a:rPr lang="pt-PT" dirty="0" smtClean="0"/>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b="1" dirty="0" err="1" smtClean="0">
                <a:solidFill>
                  <a:srgbClr val="FF0000"/>
                </a:solidFill>
              </a:rPr>
              <a:t>Thus</a:t>
            </a:r>
            <a:r>
              <a:rPr lang="pt-PT" dirty="0" smtClean="0"/>
              <a:t>, </a:t>
            </a:r>
            <a:r>
              <a:rPr lang="pt-PT" dirty="0" err="1" smtClean="0"/>
              <a:t>the</a:t>
            </a:r>
            <a:r>
              <a:rPr lang="pt-PT" dirty="0" smtClean="0"/>
              <a:t> </a:t>
            </a:r>
            <a:r>
              <a:rPr lang="pt-PT" dirty="0" err="1" smtClean="0"/>
              <a:t>goal</a:t>
            </a:r>
            <a:r>
              <a:rPr lang="pt-PT" dirty="0" smtClean="0"/>
              <a:t> </a:t>
            </a:r>
            <a:r>
              <a:rPr lang="pt-PT" dirty="0" err="1" smtClean="0"/>
              <a:t>of</a:t>
            </a:r>
            <a:r>
              <a:rPr lang="pt-PT" dirty="0" smtClean="0"/>
              <a:t> </a:t>
            </a:r>
            <a:r>
              <a:rPr lang="pt-PT" dirty="0" err="1" smtClean="0"/>
              <a:t>the</a:t>
            </a:r>
            <a:r>
              <a:rPr lang="pt-PT" dirty="0" smtClean="0"/>
              <a:t> </a:t>
            </a:r>
            <a:r>
              <a:rPr lang="pt-PT" dirty="0" err="1" smtClean="0"/>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179512" y="2132856"/>
            <a:ext cx="2232248" cy="954107"/>
          </a:xfrm>
          <a:prstGeom prst="rect">
            <a:avLst/>
          </a:prstGeom>
          <a:solidFill>
            <a:srgbClr val="FFFF00"/>
          </a:solidFill>
        </p:spPr>
        <p:txBody>
          <a:bodyPr wrap="square" rtlCol="0">
            <a:spAutoFit/>
          </a:bodyPr>
          <a:lstStyle/>
          <a:p>
            <a:r>
              <a:rPr lang="pt-PT" sz="2800" b="1" dirty="0" err="1" smtClean="0"/>
              <a:t>Conjunctions</a:t>
            </a:r>
            <a:r>
              <a:rPr lang="pt-PT" sz="2800" b="1" dirty="0" smtClean="0"/>
              <a:t> </a:t>
            </a:r>
            <a:r>
              <a:rPr lang="pt-PT" sz="2800" b="1" dirty="0" err="1" smtClean="0"/>
              <a:t>guide</a:t>
            </a:r>
            <a:r>
              <a:rPr lang="pt-PT" sz="2800" b="1" dirty="0" smtClean="0"/>
              <a:t> </a:t>
            </a:r>
            <a:r>
              <a:rPr lang="pt-PT" sz="2800" b="1" dirty="0" err="1" smtClean="0"/>
              <a:t>reader</a:t>
            </a:r>
            <a:endParaRPr lang="pt-PT" sz="2800" b="1" dirty="0"/>
          </a:p>
        </p:txBody>
      </p:sp>
      <p:sp>
        <p:nvSpPr>
          <p:cNvPr id="6" name="Slide Number Placeholder 5"/>
          <p:cNvSpPr>
            <a:spLocks noGrp="1"/>
          </p:cNvSpPr>
          <p:nvPr>
            <p:ph type="sldNum" sz="quarter" idx="12"/>
          </p:nvPr>
        </p:nvSpPr>
        <p:spPr/>
        <p:txBody>
          <a:bodyPr/>
          <a:lstStyle/>
          <a:p>
            <a:fld id="{A77464B7-D666-4C1F-97FD-7E3962095D4E}" type="slidenum">
              <a:rPr lang="pt-PT" smtClean="0"/>
              <a:t>11</a:t>
            </a:fld>
            <a:endParaRPr lang="pt-PT"/>
          </a:p>
        </p:txBody>
      </p:sp>
    </p:spTree>
    <p:extLst>
      <p:ext uri="{BB962C8B-B14F-4D97-AF65-F5344CB8AC3E}">
        <p14:creationId xmlns:p14="http://schemas.microsoft.com/office/powerpoint/2010/main" val="177911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t>In </a:t>
            </a:r>
            <a:r>
              <a:rPr lang="pt-PT" dirty="0" err="1" smtClean="0"/>
              <a:t>the</a:t>
            </a:r>
            <a:r>
              <a:rPr lang="pt-PT" dirty="0" smtClean="0"/>
              <a:t> 2007 </a:t>
            </a:r>
            <a:r>
              <a:rPr lang="pt-PT" dirty="0" err="1" smtClean="0"/>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t>The</a:t>
            </a:r>
            <a:r>
              <a:rPr lang="pt-PT" dirty="0" smtClean="0"/>
              <a:t> ad shows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dirty="0" err="1" smtClean="0"/>
              <a:t>But</a:t>
            </a:r>
            <a:r>
              <a:rPr lang="pt-PT" dirty="0" smtClean="0"/>
              <a:t>, </a:t>
            </a:r>
            <a:r>
              <a:rPr lang="pt-PT" dirty="0" err="1" smtClean="0"/>
              <a:t>the</a:t>
            </a:r>
            <a:r>
              <a:rPr lang="pt-PT" dirty="0" smtClean="0"/>
              <a:t> </a:t>
            </a:r>
            <a:r>
              <a:rPr lang="pt-PT" dirty="0" err="1" smtClean="0"/>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Chevron </a:t>
            </a:r>
            <a:r>
              <a:rPr lang="pt-PT" dirty="0" err="1" smtClean="0"/>
              <a:t>implies</a:t>
            </a:r>
            <a:r>
              <a:rPr lang="pt-PT" dirty="0" smtClean="0"/>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dirty="0" err="1" smtClean="0"/>
              <a:t>Thus</a:t>
            </a:r>
            <a:r>
              <a:rPr lang="pt-PT" dirty="0" smtClean="0"/>
              <a:t>, </a:t>
            </a:r>
            <a:r>
              <a:rPr lang="pt-PT" dirty="0" err="1" smtClean="0"/>
              <a:t>the</a:t>
            </a:r>
            <a:r>
              <a:rPr lang="pt-PT" dirty="0" smtClean="0"/>
              <a:t> </a:t>
            </a:r>
            <a:r>
              <a:rPr lang="pt-PT" dirty="0" err="1" smtClean="0"/>
              <a:t>goal</a:t>
            </a:r>
            <a:r>
              <a:rPr lang="pt-PT" dirty="0" smtClean="0"/>
              <a:t> </a:t>
            </a:r>
            <a:r>
              <a:rPr lang="pt-PT" dirty="0" err="1" smtClean="0"/>
              <a:t>of</a:t>
            </a:r>
            <a:r>
              <a:rPr lang="pt-PT" dirty="0" smtClean="0"/>
              <a:t> </a:t>
            </a:r>
            <a:r>
              <a:rPr lang="pt-PT" dirty="0" err="1" smtClean="0"/>
              <a:t>the</a:t>
            </a:r>
            <a:r>
              <a:rPr lang="pt-PT" dirty="0" smtClean="0"/>
              <a:t> </a:t>
            </a:r>
            <a:r>
              <a:rPr lang="pt-PT" dirty="0" err="1" smtClean="0"/>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4572000" y="1916832"/>
            <a:ext cx="3528392" cy="2246769"/>
          </a:xfrm>
          <a:prstGeom prst="rect">
            <a:avLst/>
          </a:prstGeom>
          <a:solidFill>
            <a:srgbClr val="FFFF00"/>
          </a:solidFill>
        </p:spPr>
        <p:txBody>
          <a:bodyPr wrap="square" rtlCol="0">
            <a:spAutoFit/>
          </a:bodyPr>
          <a:lstStyle/>
          <a:p>
            <a:r>
              <a:rPr lang="pt-PT" sz="2800" b="1" dirty="0" err="1" smtClean="0"/>
              <a:t>Lexis</a:t>
            </a:r>
            <a:r>
              <a:rPr lang="pt-PT" sz="2800" b="1" dirty="0" smtClean="0"/>
              <a:t> more </a:t>
            </a:r>
            <a:r>
              <a:rPr lang="pt-PT" sz="2800" b="1" dirty="0" err="1" smtClean="0"/>
              <a:t>abstract</a:t>
            </a:r>
            <a:r>
              <a:rPr lang="pt-PT" sz="2800" b="1" dirty="0" smtClean="0"/>
              <a:t> &amp; </a:t>
            </a:r>
            <a:r>
              <a:rPr lang="pt-PT" sz="2800" b="1" dirty="0" err="1" smtClean="0"/>
              <a:t>impersonal</a:t>
            </a:r>
            <a:r>
              <a:rPr lang="pt-PT" sz="2800" b="1" dirty="0" smtClean="0"/>
              <a:t> </a:t>
            </a:r>
          </a:p>
          <a:p>
            <a:r>
              <a:rPr lang="pt-PT" sz="2800" b="1" dirty="0" smtClean="0"/>
              <a:t>(</a:t>
            </a:r>
            <a:r>
              <a:rPr lang="pt-PT" sz="2800" b="1" dirty="0" err="1" smtClean="0"/>
              <a:t>verbs</a:t>
            </a:r>
            <a:r>
              <a:rPr lang="pt-PT" sz="2800" b="1" dirty="0" smtClean="0"/>
              <a:t> </a:t>
            </a:r>
            <a:r>
              <a:rPr lang="pt-PT" sz="2800" b="1" dirty="0" err="1" smtClean="0"/>
              <a:t>of</a:t>
            </a:r>
            <a:r>
              <a:rPr lang="pt-PT" sz="2800" b="1" dirty="0" smtClean="0"/>
              <a:t> </a:t>
            </a:r>
            <a:r>
              <a:rPr lang="pt-PT" sz="2800" b="1" dirty="0" err="1" smtClean="0"/>
              <a:t>interpretation</a:t>
            </a:r>
            <a:r>
              <a:rPr lang="pt-PT" sz="2800" b="1" dirty="0" smtClean="0"/>
              <a:t>/ </a:t>
            </a:r>
            <a:r>
              <a:rPr lang="pt-PT" sz="2800" b="1" dirty="0" err="1" smtClean="0"/>
              <a:t>reasoning</a:t>
            </a:r>
            <a:r>
              <a:rPr lang="pt-PT" sz="2800" b="1" dirty="0" smtClean="0"/>
              <a:t>)</a:t>
            </a:r>
            <a:endParaRPr lang="pt-PT" sz="2800" b="1" dirty="0"/>
          </a:p>
        </p:txBody>
      </p:sp>
      <p:sp>
        <p:nvSpPr>
          <p:cNvPr id="6" name="Slide Number Placeholder 5"/>
          <p:cNvSpPr>
            <a:spLocks noGrp="1"/>
          </p:cNvSpPr>
          <p:nvPr>
            <p:ph type="sldNum" sz="quarter" idx="12"/>
          </p:nvPr>
        </p:nvSpPr>
        <p:spPr/>
        <p:txBody>
          <a:bodyPr/>
          <a:lstStyle/>
          <a:p>
            <a:fld id="{A77464B7-D666-4C1F-97FD-7E3962095D4E}" type="slidenum">
              <a:rPr lang="pt-PT" smtClean="0"/>
              <a:t>12</a:t>
            </a:fld>
            <a:endParaRPr lang="pt-PT"/>
          </a:p>
        </p:txBody>
      </p:sp>
    </p:spTree>
    <p:extLst>
      <p:ext uri="{BB962C8B-B14F-4D97-AF65-F5344CB8AC3E}">
        <p14:creationId xmlns:p14="http://schemas.microsoft.com/office/powerpoint/2010/main" val="6106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t>In </a:t>
            </a:r>
            <a:r>
              <a:rPr lang="pt-PT" dirty="0" err="1" smtClean="0"/>
              <a:t>the</a:t>
            </a:r>
            <a:r>
              <a:rPr lang="pt-PT" dirty="0" smtClean="0"/>
              <a:t> 2007 </a:t>
            </a:r>
            <a:r>
              <a:rPr lang="pt-PT" dirty="0" err="1" smtClean="0"/>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t>The</a:t>
            </a:r>
            <a:r>
              <a:rPr lang="pt-PT" dirty="0" smtClean="0"/>
              <a:t> ad </a:t>
            </a:r>
            <a:r>
              <a:rPr lang="pt-PT" b="1" dirty="0" smtClean="0">
                <a:solidFill>
                  <a:srgbClr val="FF0000"/>
                </a:solidFill>
              </a:rPr>
              <a:t>shows</a:t>
            </a:r>
            <a:r>
              <a:rPr lang="pt-PT" dirty="0" smtClean="0"/>
              <a:t>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b="1" dirty="0" err="1" smtClean="0">
                <a:solidFill>
                  <a:srgbClr val="FF0000"/>
                </a:solidFill>
              </a:rPr>
              <a:t>suggests</a:t>
            </a:r>
            <a:r>
              <a:rPr lang="pt-PT" dirty="0" smtClean="0">
                <a:solidFill>
                  <a:srgbClr val="FF0000"/>
                </a:solidFill>
              </a:rPr>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dirty="0" err="1" smtClean="0"/>
              <a:t>But</a:t>
            </a:r>
            <a:r>
              <a:rPr lang="pt-PT" dirty="0" smtClean="0"/>
              <a:t>, </a:t>
            </a:r>
            <a:r>
              <a:rPr lang="pt-PT" dirty="0" err="1" smtClean="0"/>
              <a:t>the</a:t>
            </a:r>
            <a:r>
              <a:rPr lang="pt-PT" dirty="0" smtClean="0"/>
              <a:t> </a:t>
            </a:r>
            <a:r>
              <a:rPr lang="pt-PT" dirty="0" err="1" smtClean="0"/>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Chevron </a:t>
            </a:r>
            <a:r>
              <a:rPr lang="pt-PT" b="1" dirty="0" err="1" smtClean="0">
                <a:solidFill>
                  <a:srgbClr val="FF0000"/>
                </a:solidFill>
              </a:rPr>
              <a:t>implies</a:t>
            </a:r>
            <a:r>
              <a:rPr lang="pt-PT" dirty="0" smtClean="0">
                <a:solidFill>
                  <a:srgbClr val="FF0000"/>
                </a:solidFill>
              </a:rPr>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dirty="0" err="1" smtClean="0"/>
              <a:t>Thus</a:t>
            </a:r>
            <a:r>
              <a:rPr lang="pt-PT" dirty="0" smtClean="0"/>
              <a:t>, </a:t>
            </a:r>
            <a:r>
              <a:rPr lang="pt-PT" dirty="0" err="1" smtClean="0"/>
              <a:t>the</a:t>
            </a:r>
            <a:r>
              <a:rPr lang="pt-PT" dirty="0" smtClean="0"/>
              <a:t> </a:t>
            </a:r>
            <a:r>
              <a:rPr lang="pt-PT" dirty="0" err="1" smtClean="0"/>
              <a:t>goal</a:t>
            </a:r>
            <a:r>
              <a:rPr lang="pt-PT" dirty="0" smtClean="0"/>
              <a:t> </a:t>
            </a:r>
            <a:r>
              <a:rPr lang="pt-PT" dirty="0" err="1" smtClean="0"/>
              <a:t>of</a:t>
            </a:r>
            <a:r>
              <a:rPr lang="pt-PT" dirty="0" smtClean="0"/>
              <a:t> </a:t>
            </a:r>
            <a:r>
              <a:rPr lang="pt-PT" dirty="0" err="1" smtClean="0"/>
              <a:t>the</a:t>
            </a:r>
            <a:r>
              <a:rPr lang="pt-PT" dirty="0" smtClean="0"/>
              <a:t> </a:t>
            </a:r>
            <a:r>
              <a:rPr lang="pt-PT" dirty="0" err="1" smtClean="0"/>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4572000" y="1916832"/>
            <a:ext cx="3528392" cy="2246769"/>
          </a:xfrm>
          <a:prstGeom prst="rect">
            <a:avLst/>
          </a:prstGeom>
          <a:solidFill>
            <a:srgbClr val="FFFF00"/>
          </a:solidFill>
        </p:spPr>
        <p:txBody>
          <a:bodyPr wrap="square" rtlCol="0">
            <a:spAutoFit/>
          </a:bodyPr>
          <a:lstStyle/>
          <a:p>
            <a:r>
              <a:rPr lang="pt-PT" sz="2800" b="1" dirty="0" err="1" smtClean="0"/>
              <a:t>Lexis</a:t>
            </a:r>
            <a:r>
              <a:rPr lang="pt-PT" sz="2800" b="1" dirty="0" smtClean="0"/>
              <a:t> more </a:t>
            </a:r>
            <a:r>
              <a:rPr lang="pt-PT" sz="2800" b="1" dirty="0" err="1" smtClean="0"/>
              <a:t>abstract</a:t>
            </a:r>
            <a:r>
              <a:rPr lang="pt-PT" sz="2800" b="1" dirty="0" smtClean="0"/>
              <a:t> &amp; </a:t>
            </a:r>
            <a:r>
              <a:rPr lang="pt-PT" sz="2800" b="1" dirty="0" err="1" smtClean="0"/>
              <a:t>impersonal</a:t>
            </a:r>
            <a:r>
              <a:rPr lang="pt-PT" sz="2800" b="1" dirty="0" smtClean="0"/>
              <a:t> </a:t>
            </a:r>
          </a:p>
          <a:p>
            <a:r>
              <a:rPr lang="pt-PT" sz="2800" b="1" dirty="0" smtClean="0"/>
              <a:t>(</a:t>
            </a:r>
            <a:r>
              <a:rPr lang="pt-PT" sz="2800" b="1" dirty="0" err="1" smtClean="0"/>
              <a:t>verbs</a:t>
            </a:r>
            <a:r>
              <a:rPr lang="pt-PT" sz="2800" b="1" dirty="0" smtClean="0"/>
              <a:t> </a:t>
            </a:r>
            <a:r>
              <a:rPr lang="pt-PT" sz="2800" b="1" dirty="0" err="1" smtClean="0"/>
              <a:t>of</a:t>
            </a:r>
            <a:r>
              <a:rPr lang="pt-PT" sz="2800" b="1" dirty="0" smtClean="0"/>
              <a:t> </a:t>
            </a:r>
            <a:r>
              <a:rPr lang="pt-PT" sz="2800" b="1" dirty="0" err="1" smtClean="0"/>
              <a:t>interpretation</a:t>
            </a:r>
            <a:r>
              <a:rPr lang="pt-PT" sz="2800" b="1" dirty="0" smtClean="0"/>
              <a:t>/ </a:t>
            </a:r>
            <a:r>
              <a:rPr lang="pt-PT" sz="2800" b="1" dirty="0" err="1" smtClean="0"/>
              <a:t>reasoning</a:t>
            </a:r>
            <a:r>
              <a:rPr lang="pt-PT" sz="2800" b="1" dirty="0" smtClean="0"/>
              <a:t>)</a:t>
            </a:r>
            <a:endParaRPr lang="pt-PT" sz="2800" b="1" dirty="0"/>
          </a:p>
        </p:txBody>
      </p:sp>
      <p:sp>
        <p:nvSpPr>
          <p:cNvPr id="6" name="Slide Number Placeholder 5"/>
          <p:cNvSpPr>
            <a:spLocks noGrp="1"/>
          </p:cNvSpPr>
          <p:nvPr>
            <p:ph type="sldNum" sz="quarter" idx="12"/>
          </p:nvPr>
        </p:nvSpPr>
        <p:spPr/>
        <p:txBody>
          <a:bodyPr/>
          <a:lstStyle/>
          <a:p>
            <a:fld id="{A77464B7-D666-4C1F-97FD-7E3962095D4E}" type="slidenum">
              <a:rPr lang="pt-PT" smtClean="0"/>
              <a:t>13</a:t>
            </a:fld>
            <a:endParaRPr lang="pt-PT"/>
          </a:p>
        </p:txBody>
      </p:sp>
    </p:spTree>
    <p:extLst>
      <p:ext uri="{BB962C8B-B14F-4D97-AF65-F5344CB8AC3E}">
        <p14:creationId xmlns:p14="http://schemas.microsoft.com/office/powerpoint/2010/main" val="4276982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20000"/>
          </a:bodyPr>
          <a:lstStyle/>
          <a:p>
            <a:pPr marL="0" indent="0">
              <a:buNone/>
            </a:pPr>
            <a:r>
              <a:rPr lang="pt-PT" dirty="0" err="1" smtClean="0"/>
              <a:t>The</a:t>
            </a:r>
            <a:r>
              <a:rPr lang="pt-PT" dirty="0" smtClean="0"/>
              <a:t> </a:t>
            </a:r>
            <a:r>
              <a:rPr lang="pt-PT" dirty="0" err="1" smtClean="0"/>
              <a:t>analysis</a:t>
            </a:r>
            <a:r>
              <a:rPr lang="pt-PT" dirty="0" smtClean="0"/>
              <a:t> shows </a:t>
            </a:r>
            <a:r>
              <a:rPr lang="pt-PT" dirty="0" err="1" smtClean="0"/>
              <a:t>that</a:t>
            </a:r>
            <a:r>
              <a:rPr lang="pt-PT" dirty="0" smtClean="0"/>
              <a:t> </a:t>
            </a:r>
            <a:r>
              <a:rPr lang="pt-PT" dirty="0" err="1" smtClean="0"/>
              <a:t>from</a:t>
            </a:r>
            <a:r>
              <a:rPr lang="pt-PT" dirty="0" smtClean="0"/>
              <a:t> 2007 to 2010 </a:t>
            </a:r>
            <a:r>
              <a:rPr lang="pt-PT" dirty="0" err="1" smtClean="0"/>
              <a:t>there</a:t>
            </a:r>
            <a:r>
              <a:rPr lang="pt-PT" dirty="0" smtClean="0"/>
              <a:t> </a:t>
            </a:r>
            <a:r>
              <a:rPr lang="pt-PT" dirty="0" err="1" smtClean="0"/>
              <a:t>was</a:t>
            </a:r>
            <a:r>
              <a:rPr lang="pt-PT" dirty="0" smtClean="0"/>
              <a:t> a clear </a:t>
            </a:r>
            <a:r>
              <a:rPr lang="pt-PT" dirty="0" err="1" smtClean="0"/>
              <a:t>change</a:t>
            </a:r>
            <a:r>
              <a:rPr lang="pt-PT" dirty="0" smtClean="0"/>
              <a:t> in </a:t>
            </a:r>
            <a:r>
              <a:rPr lang="pt-PT" dirty="0" err="1" smtClean="0"/>
              <a:t>the</a:t>
            </a:r>
            <a:r>
              <a:rPr lang="pt-PT" dirty="0" smtClean="0"/>
              <a:t> </a:t>
            </a:r>
            <a:r>
              <a:rPr lang="pt-PT" dirty="0" err="1" smtClean="0"/>
              <a:t>company’s</a:t>
            </a:r>
            <a:r>
              <a:rPr lang="pt-PT" dirty="0" smtClean="0"/>
              <a:t> </a:t>
            </a:r>
            <a:r>
              <a:rPr lang="pt-PT" dirty="0" err="1" smtClean="0"/>
              <a:t>focus</a:t>
            </a:r>
            <a:r>
              <a:rPr lang="pt-PT" dirty="0" smtClean="0"/>
              <a:t> </a:t>
            </a:r>
            <a:r>
              <a:rPr lang="pt-PT" dirty="0" err="1" smtClean="0"/>
              <a:t>and</a:t>
            </a:r>
            <a:r>
              <a:rPr lang="pt-PT" dirty="0" smtClean="0"/>
              <a:t> in </a:t>
            </a:r>
            <a:r>
              <a:rPr lang="pt-PT" dirty="0" err="1" smtClean="0"/>
              <a:t>the</a:t>
            </a:r>
            <a:r>
              <a:rPr lang="pt-PT" dirty="0" smtClean="0"/>
              <a:t> </a:t>
            </a:r>
            <a:r>
              <a:rPr lang="pt-PT" dirty="0" err="1" smtClean="0"/>
              <a:t>message</a:t>
            </a:r>
            <a:r>
              <a:rPr lang="pt-PT" dirty="0" smtClean="0"/>
              <a:t> </a:t>
            </a:r>
            <a:r>
              <a:rPr lang="pt-PT" dirty="0" err="1" smtClean="0"/>
              <a:t>they</a:t>
            </a:r>
            <a:r>
              <a:rPr lang="pt-PT" dirty="0" smtClean="0"/>
              <a:t> </a:t>
            </a:r>
            <a:r>
              <a:rPr lang="pt-PT" dirty="0" err="1" smtClean="0"/>
              <a:t>wished</a:t>
            </a:r>
            <a:r>
              <a:rPr lang="pt-PT" dirty="0" smtClean="0"/>
              <a:t> to </a:t>
            </a:r>
            <a:r>
              <a:rPr lang="pt-PT" dirty="0" err="1" smtClean="0"/>
              <a:t>project</a:t>
            </a:r>
            <a:r>
              <a:rPr lang="pt-PT" dirty="0" smtClean="0"/>
              <a:t>. </a:t>
            </a:r>
            <a:r>
              <a:rPr lang="pt-PT" dirty="0" err="1" smtClean="0"/>
              <a:t>Given</a:t>
            </a:r>
            <a:r>
              <a:rPr lang="pt-PT" dirty="0" smtClean="0"/>
              <a:t> </a:t>
            </a:r>
            <a:r>
              <a:rPr lang="pt-PT" dirty="0" err="1" smtClean="0"/>
              <a:t>that</a:t>
            </a:r>
            <a:r>
              <a:rPr lang="pt-PT" dirty="0" smtClean="0"/>
              <a:t> Chevron </a:t>
            </a:r>
            <a:r>
              <a:rPr lang="pt-PT" dirty="0" err="1" smtClean="0"/>
              <a:t>was</a:t>
            </a:r>
            <a:r>
              <a:rPr lang="pt-PT" dirty="0" smtClean="0"/>
              <a:t> </a:t>
            </a:r>
            <a:r>
              <a:rPr lang="pt-PT" dirty="0" err="1" smtClean="0"/>
              <a:t>facing</a:t>
            </a:r>
            <a:r>
              <a:rPr lang="pt-PT" dirty="0" smtClean="0"/>
              <a:t> a </a:t>
            </a:r>
            <a:r>
              <a:rPr lang="pt-PT" dirty="0" err="1" smtClean="0"/>
              <a:t>lawsuit</a:t>
            </a:r>
            <a:r>
              <a:rPr lang="pt-PT" dirty="0" smtClean="0"/>
              <a:t> for </a:t>
            </a:r>
            <a:r>
              <a:rPr lang="pt-PT" dirty="0" err="1" smtClean="0"/>
              <a:t>unethical</a:t>
            </a:r>
            <a:r>
              <a:rPr lang="pt-PT" dirty="0" smtClean="0"/>
              <a:t> </a:t>
            </a:r>
            <a:r>
              <a:rPr lang="pt-PT" dirty="0" err="1" smtClean="0"/>
              <a:t>measures</a:t>
            </a:r>
            <a:r>
              <a:rPr lang="pt-PT" dirty="0" smtClean="0"/>
              <a:t> in </a:t>
            </a:r>
            <a:r>
              <a:rPr lang="pt-PT" dirty="0" err="1" smtClean="0"/>
              <a:t>the</a:t>
            </a:r>
            <a:r>
              <a:rPr lang="pt-PT" dirty="0" smtClean="0"/>
              <a:t> business </a:t>
            </a:r>
            <a:r>
              <a:rPr lang="pt-PT" dirty="0" err="1" smtClean="0"/>
              <a:t>at</a:t>
            </a:r>
            <a:r>
              <a:rPr lang="pt-PT" dirty="0" smtClean="0"/>
              <a:t> </a:t>
            </a:r>
            <a:r>
              <a:rPr lang="pt-PT" dirty="0" err="1" smtClean="0"/>
              <a:t>the</a:t>
            </a:r>
            <a:r>
              <a:rPr lang="pt-PT" dirty="0" smtClean="0"/>
              <a:t> time, </a:t>
            </a:r>
            <a:r>
              <a:rPr lang="pt-PT" dirty="0" err="1" smtClean="0"/>
              <a:t>the</a:t>
            </a:r>
            <a:r>
              <a:rPr lang="pt-PT" dirty="0" smtClean="0"/>
              <a:t> </a:t>
            </a:r>
            <a:r>
              <a:rPr lang="pt-PT" dirty="0" err="1" smtClean="0"/>
              <a:t>company</a:t>
            </a:r>
            <a:r>
              <a:rPr lang="pt-PT" dirty="0" smtClean="0"/>
              <a:t> </a:t>
            </a:r>
            <a:r>
              <a:rPr lang="pt-PT" dirty="0" err="1" smtClean="0"/>
              <a:t>image</a:t>
            </a:r>
            <a:r>
              <a:rPr lang="pt-PT" dirty="0" smtClean="0"/>
              <a:t> </a:t>
            </a:r>
            <a:r>
              <a:rPr lang="pt-PT" dirty="0" err="1" smtClean="0"/>
              <a:t>changed</a:t>
            </a:r>
            <a:r>
              <a:rPr lang="pt-PT" dirty="0" smtClean="0"/>
              <a:t> </a:t>
            </a:r>
            <a:r>
              <a:rPr lang="pt-PT" dirty="0" err="1" smtClean="0"/>
              <a:t>from</a:t>
            </a:r>
            <a:r>
              <a:rPr lang="pt-PT" dirty="0" smtClean="0"/>
              <a:t> a more </a:t>
            </a:r>
            <a:r>
              <a:rPr lang="pt-PT" dirty="0" err="1" smtClean="0"/>
              <a:t>commercial</a:t>
            </a:r>
            <a:r>
              <a:rPr lang="pt-PT" dirty="0" smtClean="0"/>
              <a:t> </a:t>
            </a:r>
            <a:r>
              <a:rPr lang="pt-PT" dirty="0" err="1" smtClean="0"/>
              <a:t>one</a:t>
            </a:r>
            <a:r>
              <a:rPr lang="pt-PT" dirty="0" smtClean="0"/>
              <a:t> to a </a:t>
            </a:r>
            <a:r>
              <a:rPr lang="pt-PT" dirty="0" err="1" smtClean="0"/>
              <a:t>far</a:t>
            </a:r>
            <a:r>
              <a:rPr lang="pt-PT" dirty="0" smtClean="0"/>
              <a:t> more </a:t>
            </a:r>
            <a:r>
              <a:rPr lang="pt-PT" dirty="0" err="1" smtClean="0"/>
              <a:t>ethical</a:t>
            </a:r>
            <a:r>
              <a:rPr lang="pt-PT" dirty="0" smtClean="0"/>
              <a:t>  </a:t>
            </a:r>
            <a:r>
              <a:rPr lang="pt-PT" dirty="0" err="1" smtClean="0"/>
              <a:t>one</a:t>
            </a:r>
            <a:r>
              <a:rPr lang="pt-PT" dirty="0" smtClean="0"/>
              <a:t> </a:t>
            </a:r>
            <a:r>
              <a:rPr lang="pt-PT" dirty="0" err="1" smtClean="0"/>
              <a:t>that</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they</a:t>
            </a:r>
            <a:r>
              <a:rPr lang="pt-PT" dirty="0" smtClean="0"/>
              <a:t> are </a:t>
            </a:r>
            <a:r>
              <a:rPr lang="pt-PT" dirty="0" err="1" smtClean="0"/>
              <a:t>not</a:t>
            </a:r>
            <a:r>
              <a:rPr lang="pt-PT" dirty="0" smtClean="0"/>
              <a:t> </a:t>
            </a:r>
            <a:r>
              <a:rPr lang="pt-PT" dirty="0" err="1" smtClean="0"/>
              <a:t>only</a:t>
            </a:r>
            <a:r>
              <a:rPr lang="pt-PT" dirty="0" smtClean="0"/>
              <a:t> </a:t>
            </a:r>
            <a:r>
              <a:rPr lang="pt-PT" dirty="0" err="1" smtClean="0"/>
              <a:t>there</a:t>
            </a:r>
            <a:r>
              <a:rPr lang="pt-PT" dirty="0" smtClean="0"/>
              <a:t> to </a:t>
            </a:r>
            <a:r>
              <a:rPr lang="pt-PT" dirty="0" err="1" smtClean="0"/>
              <a:t>provide</a:t>
            </a:r>
            <a:r>
              <a:rPr lang="pt-PT" dirty="0" smtClean="0"/>
              <a:t> for </a:t>
            </a:r>
            <a:r>
              <a:rPr lang="pt-PT" dirty="0" err="1" smtClean="0"/>
              <a:t>their</a:t>
            </a:r>
            <a:r>
              <a:rPr lang="pt-PT" dirty="0" smtClean="0"/>
              <a:t> </a:t>
            </a:r>
            <a:r>
              <a:rPr lang="pt-PT" dirty="0" err="1" smtClean="0"/>
              <a:t>customers</a:t>
            </a:r>
            <a:r>
              <a:rPr lang="pt-PT" dirty="0" smtClean="0"/>
              <a:t>, </a:t>
            </a:r>
            <a:r>
              <a:rPr lang="pt-PT" dirty="0" err="1" smtClean="0"/>
              <a:t>but</a:t>
            </a:r>
            <a:r>
              <a:rPr lang="pt-PT" dirty="0" smtClean="0"/>
              <a:t> </a:t>
            </a:r>
            <a:r>
              <a:rPr lang="pt-PT" dirty="0" err="1" smtClean="0"/>
              <a:t>also</a:t>
            </a:r>
            <a:r>
              <a:rPr lang="pt-PT" dirty="0" smtClean="0"/>
              <a:t> to </a:t>
            </a:r>
            <a:r>
              <a:rPr lang="pt-PT" dirty="0" err="1" smtClean="0"/>
              <a:t>care</a:t>
            </a:r>
            <a:r>
              <a:rPr lang="pt-PT" dirty="0" smtClean="0"/>
              <a:t> </a:t>
            </a:r>
            <a:r>
              <a:rPr lang="pt-PT" dirty="0" err="1" smtClean="0"/>
              <a:t>about</a:t>
            </a:r>
            <a:r>
              <a:rPr lang="pt-PT" dirty="0" smtClean="0"/>
              <a:t> </a:t>
            </a:r>
            <a:r>
              <a:rPr lang="pt-PT" dirty="0" err="1" smtClean="0"/>
              <a:t>them</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20000"/>
          </a:bodyPr>
          <a:lstStyle/>
          <a:p>
            <a:pPr marL="0" indent="0">
              <a:buNone/>
            </a:pPr>
            <a:r>
              <a:rPr lang="en-GB" dirty="0" smtClean="0"/>
              <a:t>After these analyses, we can definitely notice a change in the company’s focus and message that they want to deliver from 2007 to 2010. From the first to the second campaign, given the lawsuit they were facing at the time for unethical measures in the business, I would say they go from a “straight to the point” approach, to a way more ethical approach, transmitting that they are there not only there to provide for us, but to care about us at the same time.</a:t>
            </a:r>
            <a:endParaRPr lang="pt-PT" dirty="0"/>
          </a:p>
        </p:txBody>
      </p:sp>
      <p:sp>
        <p:nvSpPr>
          <p:cNvPr id="6" name="TextBox 5"/>
          <p:cNvSpPr txBox="1"/>
          <p:nvPr/>
        </p:nvSpPr>
        <p:spPr>
          <a:xfrm>
            <a:off x="4283968" y="1268760"/>
            <a:ext cx="3888432" cy="2677656"/>
          </a:xfrm>
          <a:prstGeom prst="rect">
            <a:avLst/>
          </a:prstGeom>
          <a:solidFill>
            <a:srgbClr val="FFFF00"/>
          </a:solidFill>
        </p:spPr>
        <p:txBody>
          <a:bodyPr wrap="square" rtlCol="0">
            <a:spAutoFit/>
          </a:bodyPr>
          <a:lstStyle/>
          <a:p>
            <a:r>
              <a:rPr lang="pt-PT" sz="2800" b="1" dirty="0" smtClean="0"/>
              <a:t>No 1st </a:t>
            </a:r>
            <a:r>
              <a:rPr lang="pt-PT" sz="2800" b="1" dirty="0" err="1" smtClean="0"/>
              <a:t>person</a:t>
            </a:r>
            <a:endParaRPr lang="pt-PT" sz="2800" b="1" dirty="0" smtClean="0"/>
          </a:p>
          <a:p>
            <a:endParaRPr lang="pt-PT" sz="2800" b="1" dirty="0"/>
          </a:p>
          <a:p>
            <a:r>
              <a:rPr lang="pt-PT" sz="2800" b="1" dirty="0" err="1" smtClean="0"/>
              <a:t>Reformulation</a:t>
            </a:r>
            <a:r>
              <a:rPr lang="pt-PT" sz="2800" b="1" dirty="0" smtClean="0"/>
              <a:t> </a:t>
            </a:r>
            <a:r>
              <a:rPr lang="pt-PT" sz="2800" b="1" dirty="0" err="1" smtClean="0"/>
              <a:t>of</a:t>
            </a:r>
            <a:r>
              <a:rPr lang="pt-PT" sz="2800" b="1" dirty="0" smtClean="0"/>
              <a:t> </a:t>
            </a:r>
            <a:r>
              <a:rPr lang="pt-PT" sz="2800" b="1" dirty="0" err="1"/>
              <a:t>t</a:t>
            </a:r>
            <a:r>
              <a:rPr lang="pt-PT" sz="2800" b="1" dirty="0" err="1" smtClean="0"/>
              <a:t>hemes</a:t>
            </a:r>
            <a:r>
              <a:rPr lang="pt-PT" sz="2800" b="1" dirty="0" smtClean="0"/>
              <a:t> &amp; </a:t>
            </a:r>
            <a:r>
              <a:rPr lang="pt-PT" sz="2800" b="1" dirty="0" err="1" smtClean="0"/>
              <a:t>subjects</a:t>
            </a:r>
            <a:endParaRPr lang="pt-PT" sz="2800" b="1" dirty="0" smtClean="0"/>
          </a:p>
          <a:p>
            <a:pPr marL="457200" indent="-457200">
              <a:buFont typeface="Arial" panose="020B0604020202020204" pitchFamily="34" charset="0"/>
              <a:buChar char="•"/>
            </a:pPr>
            <a:r>
              <a:rPr lang="pt-PT" sz="2800" b="1" dirty="0" err="1" smtClean="0"/>
              <a:t>The</a:t>
            </a:r>
            <a:r>
              <a:rPr lang="pt-PT" sz="2800" b="1" dirty="0" smtClean="0"/>
              <a:t> </a:t>
            </a:r>
            <a:r>
              <a:rPr lang="pt-PT" sz="2800" b="1" dirty="0" err="1" smtClean="0"/>
              <a:t>analysis</a:t>
            </a:r>
            <a:endParaRPr lang="pt-PT" sz="2800" b="1" dirty="0" smtClean="0"/>
          </a:p>
          <a:p>
            <a:pPr marL="457200" indent="-457200">
              <a:buFont typeface="Arial" panose="020B0604020202020204" pitchFamily="34" charset="0"/>
              <a:buChar char="•"/>
            </a:pPr>
            <a:r>
              <a:rPr lang="pt-PT" sz="2800" b="1" dirty="0" err="1" smtClean="0"/>
              <a:t>The</a:t>
            </a:r>
            <a:r>
              <a:rPr lang="pt-PT" sz="2800" b="1" dirty="0" smtClean="0"/>
              <a:t> </a:t>
            </a:r>
            <a:r>
              <a:rPr lang="pt-PT" sz="2800" b="1" dirty="0" err="1" smtClean="0"/>
              <a:t>company</a:t>
            </a:r>
            <a:r>
              <a:rPr lang="pt-PT" sz="2800" b="1" dirty="0" smtClean="0"/>
              <a:t> </a:t>
            </a:r>
            <a:r>
              <a:rPr lang="pt-PT" sz="2800" b="1" dirty="0" err="1" smtClean="0"/>
              <a:t>image</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14</a:t>
            </a:fld>
            <a:endParaRPr lang="pt-PT"/>
          </a:p>
        </p:txBody>
      </p:sp>
    </p:spTree>
    <p:extLst>
      <p:ext uri="{BB962C8B-B14F-4D97-AF65-F5344CB8AC3E}">
        <p14:creationId xmlns:p14="http://schemas.microsoft.com/office/powerpoint/2010/main" val="70955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20000"/>
          </a:bodyPr>
          <a:lstStyle/>
          <a:p>
            <a:pPr marL="0" indent="0">
              <a:buNone/>
            </a:pPr>
            <a:r>
              <a:rPr lang="pt-PT" dirty="0" err="1" smtClean="0">
                <a:solidFill>
                  <a:srgbClr val="FF0000"/>
                </a:solidFill>
              </a:rPr>
              <a:t>The</a:t>
            </a:r>
            <a:r>
              <a:rPr lang="pt-PT" dirty="0" smtClean="0">
                <a:solidFill>
                  <a:srgbClr val="FF0000"/>
                </a:solidFill>
              </a:rPr>
              <a:t> </a:t>
            </a:r>
            <a:r>
              <a:rPr lang="pt-PT" dirty="0" err="1" smtClean="0">
                <a:solidFill>
                  <a:srgbClr val="FF0000"/>
                </a:solidFill>
              </a:rPr>
              <a:t>analysis</a:t>
            </a:r>
            <a:r>
              <a:rPr lang="pt-PT" dirty="0" smtClean="0">
                <a:solidFill>
                  <a:srgbClr val="FF0000"/>
                </a:solidFill>
              </a:rPr>
              <a:t> </a:t>
            </a:r>
            <a:r>
              <a:rPr lang="pt-PT" dirty="0" smtClean="0"/>
              <a:t>shows </a:t>
            </a:r>
            <a:r>
              <a:rPr lang="pt-PT" dirty="0" err="1" smtClean="0"/>
              <a:t>that</a:t>
            </a:r>
            <a:r>
              <a:rPr lang="pt-PT" dirty="0" smtClean="0"/>
              <a:t> </a:t>
            </a:r>
            <a:r>
              <a:rPr lang="pt-PT" dirty="0" err="1" smtClean="0"/>
              <a:t>from</a:t>
            </a:r>
            <a:r>
              <a:rPr lang="pt-PT" dirty="0" smtClean="0"/>
              <a:t> 2007 to 2010 </a:t>
            </a:r>
            <a:r>
              <a:rPr lang="pt-PT" dirty="0" err="1" smtClean="0"/>
              <a:t>there</a:t>
            </a:r>
            <a:r>
              <a:rPr lang="pt-PT" dirty="0" smtClean="0"/>
              <a:t> </a:t>
            </a:r>
            <a:r>
              <a:rPr lang="pt-PT" dirty="0" err="1" smtClean="0"/>
              <a:t>was</a:t>
            </a:r>
            <a:r>
              <a:rPr lang="pt-PT" dirty="0" smtClean="0"/>
              <a:t> a clear </a:t>
            </a:r>
            <a:r>
              <a:rPr lang="pt-PT" dirty="0" err="1" smtClean="0"/>
              <a:t>change</a:t>
            </a:r>
            <a:r>
              <a:rPr lang="pt-PT" dirty="0" smtClean="0"/>
              <a:t> in </a:t>
            </a:r>
            <a:r>
              <a:rPr lang="pt-PT" dirty="0" err="1" smtClean="0"/>
              <a:t>the</a:t>
            </a:r>
            <a:r>
              <a:rPr lang="pt-PT" dirty="0" smtClean="0"/>
              <a:t> </a:t>
            </a:r>
            <a:r>
              <a:rPr lang="pt-PT" dirty="0" err="1" smtClean="0"/>
              <a:t>company’s</a:t>
            </a:r>
            <a:r>
              <a:rPr lang="pt-PT" dirty="0" smtClean="0"/>
              <a:t> </a:t>
            </a:r>
            <a:r>
              <a:rPr lang="pt-PT" dirty="0" err="1" smtClean="0"/>
              <a:t>focus</a:t>
            </a:r>
            <a:r>
              <a:rPr lang="pt-PT" dirty="0" smtClean="0"/>
              <a:t> </a:t>
            </a:r>
            <a:r>
              <a:rPr lang="pt-PT" dirty="0" err="1" smtClean="0"/>
              <a:t>and</a:t>
            </a:r>
            <a:r>
              <a:rPr lang="pt-PT" dirty="0" smtClean="0"/>
              <a:t> in </a:t>
            </a:r>
            <a:r>
              <a:rPr lang="pt-PT" dirty="0" err="1" smtClean="0"/>
              <a:t>the</a:t>
            </a:r>
            <a:r>
              <a:rPr lang="pt-PT" dirty="0" smtClean="0"/>
              <a:t> </a:t>
            </a:r>
            <a:r>
              <a:rPr lang="pt-PT" dirty="0" err="1" smtClean="0"/>
              <a:t>message</a:t>
            </a:r>
            <a:r>
              <a:rPr lang="pt-PT" dirty="0" smtClean="0"/>
              <a:t> </a:t>
            </a:r>
            <a:r>
              <a:rPr lang="pt-PT" dirty="0" err="1" smtClean="0"/>
              <a:t>they</a:t>
            </a:r>
            <a:r>
              <a:rPr lang="pt-PT" dirty="0" smtClean="0"/>
              <a:t> </a:t>
            </a:r>
            <a:r>
              <a:rPr lang="pt-PT" dirty="0" err="1" smtClean="0"/>
              <a:t>wished</a:t>
            </a:r>
            <a:r>
              <a:rPr lang="pt-PT" dirty="0" smtClean="0"/>
              <a:t> to </a:t>
            </a:r>
            <a:r>
              <a:rPr lang="pt-PT" dirty="0" err="1" smtClean="0"/>
              <a:t>project</a:t>
            </a:r>
            <a:r>
              <a:rPr lang="pt-PT" dirty="0" smtClean="0"/>
              <a:t>. </a:t>
            </a:r>
            <a:r>
              <a:rPr lang="pt-PT" dirty="0" err="1" smtClean="0">
                <a:solidFill>
                  <a:srgbClr val="00B050"/>
                </a:solidFill>
              </a:rPr>
              <a:t>Given</a:t>
            </a:r>
            <a:r>
              <a:rPr lang="pt-PT" dirty="0" smtClean="0">
                <a:solidFill>
                  <a:srgbClr val="00B050"/>
                </a:solidFill>
              </a:rPr>
              <a:t> </a:t>
            </a:r>
            <a:r>
              <a:rPr lang="pt-PT" dirty="0" err="1" smtClean="0">
                <a:solidFill>
                  <a:srgbClr val="00B050"/>
                </a:solidFill>
              </a:rPr>
              <a:t>that</a:t>
            </a:r>
            <a:r>
              <a:rPr lang="pt-PT" dirty="0" smtClean="0">
                <a:solidFill>
                  <a:srgbClr val="00B050"/>
                </a:solidFill>
              </a:rPr>
              <a:t> Chevron </a:t>
            </a:r>
            <a:r>
              <a:rPr lang="pt-PT" dirty="0" err="1" smtClean="0">
                <a:solidFill>
                  <a:srgbClr val="00B050"/>
                </a:solidFill>
              </a:rPr>
              <a:t>was</a:t>
            </a:r>
            <a:r>
              <a:rPr lang="pt-PT" dirty="0" smtClean="0">
                <a:solidFill>
                  <a:srgbClr val="00B050"/>
                </a:solidFill>
              </a:rPr>
              <a:t> </a:t>
            </a:r>
            <a:r>
              <a:rPr lang="pt-PT" dirty="0" err="1" smtClean="0">
                <a:solidFill>
                  <a:srgbClr val="00B050"/>
                </a:solidFill>
              </a:rPr>
              <a:t>facing</a:t>
            </a:r>
            <a:r>
              <a:rPr lang="pt-PT" dirty="0" smtClean="0">
                <a:solidFill>
                  <a:srgbClr val="00B050"/>
                </a:solidFill>
              </a:rPr>
              <a:t> a </a:t>
            </a:r>
            <a:r>
              <a:rPr lang="pt-PT" dirty="0" err="1" smtClean="0">
                <a:solidFill>
                  <a:srgbClr val="00B050"/>
                </a:solidFill>
              </a:rPr>
              <a:t>lawsuit</a:t>
            </a:r>
            <a:r>
              <a:rPr lang="pt-PT" dirty="0" smtClean="0">
                <a:solidFill>
                  <a:srgbClr val="00B050"/>
                </a:solidFill>
              </a:rPr>
              <a:t> for </a:t>
            </a:r>
            <a:r>
              <a:rPr lang="pt-PT" dirty="0" err="1" smtClean="0">
                <a:solidFill>
                  <a:srgbClr val="00B050"/>
                </a:solidFill>
              </a:rPr>
              <a:t>unethical</a:t>
            </a:r>
            <a:r>
              <a:rPr lang="pt-PT" dirty="0" smtClean="0">
                <a:solidFill>
                  <a:srgbClr val="00B050"/>
                </a:solidFill>
              </a:rPr>
              <a:t> </a:t>
            </a:r>
            <a:r>
              <a:rPr lang="pt-PT" dirty="0" err="1" smtClean="0">
                <a:solidFill>
                  <a:srgbClr val="00B050"/>
                </a:solidFill>
              </a:rPr>
              <a:t>measures</a:t>
            </a:r>
            <a:r>
              <a:rPr lang="pt-PT" dirty="0" smtClean="0">
                <a:solidFill>
                  <a:srgbClr val="00B050"/>
                </a:solidFill>
              </a:rPr>
              <a:t> in </a:t>
            </a:r>
            <a:r>
              <a:rPr lang="pt-PT" dirty="0" err="1" smtClean="0">
                <a:solidFill>
                  <a:srgbClr val="00B050"/>
                </a:solidFill>
              </a:rPr>
              <a:t>the</a:t>
            </a:r>
            <a:r>
              <a:rPr lang="pt-PT" dirty="0" smtClean="0">
                <a:solidFill>
                  <a:srgbClr val="00B050"/>
                </a:solidFill>
              </a:rPr>
              <a:t> business </a:t>
            </a:r>
            <a:r>
              <a:rPr lang="pt-PT" dirty="0" err="1" smtClean="0">
                <a:solidFill>
                  <a:srgbClr val="00B050"/>
                </a:solidFill>
              </a:rPr>
              <a:t>at</a:t>
            </a:r>
            <a:r>
              <a:rPr lang="pt-PT" dirty="0" smtClean="0">
                <a:solidFill>
                  <a:srgbClr val="00B050"/>
                </a:solidFill>
              </a:rPr>
              <a:t> </a:t>
            </a:r>
            <a:r>
              <a:rPr lang="pt-PT" dirty="0" err="1" smtClean="0">
                <a:solidFill>
                  <a:srgbClr val="00B050"/>
                </a:solidFill>
              </a:rPr>
              <a:t>the</a:t>
            </a:r>
            <a:r>
              <a:rPr lang="pt-PT" dirty="0" smtClean="0">
                <a:solidFill>
                  <a:srgbClr val="00B050"/>
                </a:solidFill>
              </a:rPr>
              <a:t> time, </a:t>
            </a:r>
            <a:r>
              <a:rPr lang="pt-PT" dirty="0" err="1" smtClean="0">
                <a:solidFill>
                  <a:srgbClr val="FF0000"/>
                </a:solidFill>
              </a:rPr>
              <a:t>the</a:t>
            </a:r>
            <a:r>
              <a:rPr lang="pt-PT" dirty="0" smtClean="0">
                <a:solidFill>
                  <a:srgbClr val="FF0000"/>
                </a:solidFill>
              </a:rPr>
              <a:t> </a:t>
            </a:r>
            <a:r>
              <a:rPr lang="pt-PT" dirty="0" err="1" smtClean="0">
                <a:solidFill>
                  <a:srgbClr val="FF0000"/>
                </a:solidFill>
              </a:rPr>
              <a:t>company</a:t>
            </a:r>
            <a:r>
              <a:rPr lang="pt-PT" dirty="0" smtClean="0">
                <a:solidFill>
                  <a:srgbClr val="FF0000"/>
                </a:solidFill>
              </a:rPr>
              <a:t> </a:t>
            </a:r>
            <a:r>
              <a:rPr lang="pt-PT" dirty="0" err="1" smtClean="0">
                <a:solidFill>
                  <a:srgbClr val="FF0000"/>
                </a:solidFill>
              </a:rPr>
              <a:t>image</a:t>
            </a:r>
            <a:r>
              <a:rPr lang="pt-PT" dirty="0" smtClean="0">
                <a:solidFill>
                  <a:srgbClr val="FF0000"/>
                </a:solidFill>
              </a:rPr>
              <a:t> </a:t>
            </a:r>
            <a:r>
              <a:rPr lang="pt-PT" dirty="0" err="1" smtClean="0"/>
              <a:t>changed</a:t>
            </a:r>
            <a:r>
              <a:rPr lang="pt-PT" dirty="0" smtClean="0"/>
              <a:t> </a:t>
            </a:r>
            <a:r>
              <a:rPr lang="pt-PT" dirty="0" err="1" smtClean="0"/>
              <a:t>from</a:t>
            </a:r>
            <a:r>
              <a:rPr lang="pt-PT" dirty="0" smtClean="0"/>
              <a:t> a more </a:t>
            </a:r>
            <a:r>
              <a:rPr lang="pt-PT" dirty="0" err="1" smtClean="0"/>
              <a:t>commercial</a:t>
            </a:r>
            <a:r>
              <a:rPr lang="pt-PT" dirty="0" smtClean="0"/>
              <a:t> </a:t>
            </a:r>
            <a:r>
              <a:rPr lang="pt-PT" dirty="0" err="1" smtClean="0"/>
              <a:t>one</a:t>
            </a:r>
            <a:r>
              <a:rPr lang="pt-PT" dirty="0" smtClean="0"/>
              <a:t> to a </a:t>
            </a:r>
            <a:r>
              <a:rPr lang="pt-PT" dirty="0" err="1" smtClean="0"/>
              <a:t>far</a:t>
            </a:r>
            <a:r>
              <a:rPr lang="pt-PT" dirty="0" smtClean="0"/>
              <a:t> more </a:t>
            </a:r>
            <a:r>
              <a:rPr lang="pt-PT" dirty="0" err="1" smtClean="0"/>
              <a:t>ethical</a:t>
            </a:r>
            <a:r>
              <a:rPr lang="pt-PT" dirty="0" smtClean="0"/>
              <a:t>  </a:t>
            </a:r>
            <a:r>
              <a:rPr lang="pt-PT" dirty="0" err="1" smtClean="0"/>
              <a:t>one</a:t>
            </a:r>
            <a:r>
              <a:rPr lang="pt-PT" dirty="0" smtClean="0"/>
              <a:t> </a:t>
            </a:r>
            <a:r>
              <a:rPr lang="pt-PT" dirty="0" err="1" smtClean="0"/>
              <a:t>that</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they</a:t>
            </a:r>
            <a:r>
              <a:rPr lang="pt-PT" dirty="0" smtClean="0"/>
              <a:t> are </a:t>
            </a:r>
            <a:r>
              <a:rPr lang="pt-PT" dirty="0" err="1" smtClean="0"/>
              <a:t>not</a:t>
            </a:r>
            <a:r>
              <a:rPr lang="pt-PT" dirty="0" smtClean="0"/>
              <a:t> </a:t>
            </a:r>
            <a:r>
              <a:rPr lang="pt-PT" dirty="0" err="1" smtClean="0"/>
              <a:t>only</a:t>
            </a:r>
            <a:r>
              <a:rPr lang="pt-PT" dirty="0" smtClean="0"/>
              <a:t> </a:t>
            </a:r>
            <a:r>
              <a:rPr lang="pt-PT" dirty="0" err="1" smtClean="0"/>
              <a:t>there</a:t>
            </a:r>
            <a:r>
              <a:rPr lang="pt-PT" dirty="0" smtClean="0"/>
              <a:t> to </a:t>
            </a:r>
            <a:r>
              <a:rPr lang="pt-PT" dirty="0" err="1" smtClean="0"/>
              <a:t>provide</a:t>
            </a:r>
            <a:r>
              <a:rPr lang="pt-PT" dirty="0" smtClean="0"/>
              <a:t> for </a:t>
            </a:r>
            <a:r>
              <a:rPr lang="pt-PT" dirty="0" err="1" smtClean="0"/>
              <a:t>their</a:t>
            </a:r>
            <a:r>
              <a:rPr lang="pt-PT" dirty="0" smtClean="0"/>
              <a:t> </a:t>
            </a:r>
            <a:r>
              <a:rPr lang="pt-PT" dirty="0" err="1" smtClean="0"/>
              <a:t>customers</a:t>
            </a:r>
            <a:r>
              <a:rPr lang="pt-PT" dirty="0" smtClean="0"/>
              <a:t>, </a:t>
            </a:r>
            <a:r>
              <a:rPr lang="pt-PT" dirty="0" err="1" smtClean="0"/>
              <a:t>but</a:t>
            </a:r>
            <a:r>
              <a:rPr lang="pt-PT" dirty="0" smtClean="0"/>
              <a:t> </a:t>
            </a:r>
            <a:r>
              <a:rPr lang="pt-PT" dirty="0" err="1" smtClean="0"/>
              <a:t>also</a:t>
            </a:r>
            <a:r>
              <a:rPr lang="pt-PT" dirty="0" smtClean="0"/>
              <a:t> to </a:t>
            </a:r>
            <a:r>
              <a:rPr lang="pt-PT" dirty="0" err="1" smtClean="0"/>
              <a:t>care</a:t>
            </a:r>
            <a:r>
              <a:rPr lang="pt-PT" dirty="0" smtClean="0"/>
              <a:t> </a:t>
            </a:r>
            <a:r>
              <a:rPr lang="pt-PT" dirty="0" err="1" smtClean="0"/>
              <a:t>about</a:t>
            </a:r>
            <a:r>
              <a:rPr lang="pt-PT" dirty="0" smtClean="0"/>
              <a:t> </a:t>
            </a:r>
            <a:r>
              <a:rPr lang="pt-PT" dirty="0" err="1" smtClean="0"/>
              <a:t>them</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20000"/>
          </a:bodyPr>
          <a:lstStyle/>
          <a:p>
            <a:pPr marL="0" indent="0">
              <a:buNone/>
            </a:pPr>
            <a:r>
              <a:rPr lang="en-GB" dirty="0" smtClean="0"/>
              <a:t>After these analyses, we can definitely notice a change in the company’s focus and message that they want to deliver from 2007 to 2010. From the first to the second campaign, given the lawsuit they were facing at the time for unethical measures in the business, I would say they go from a “straight to the point” approach, to a way more ethical approach, transmitting that they are there not only there to provide for us, but to care about us at the same time.</a:t>
            </a:r>
            <a:endParaRPr lang="pt-PT" dirty="0"/>
          </a:p>
        </p:txBody>
      </p:sp>
      <p:sp>
        <p:nvSpPr>
          <p:cNvPr id="6" name="TextBox 5"/>
          <p:cNvSpPr txBox="1"/>
          <p:nvPr/>
        </p:nvSpPr>
        <p:spPr>
          <a:xfrm>
            <a:off x="4283968" y="1268760"/>
            <a:ext cx="3888432" cy="2677656"/>
          </a:xfrm>
          <a:prstGeom prst="rect">
            <a:avLst/>
          </a:prstGeom>
          <a:solidFill>
            <a:srgbClr val="FFFF00"/>
          </a:solidFill>
        </p:spPr>
        <p:txBody>
          <a:bodyPr wrap="square" rtlCol="0">
            <a:spAutoFit/>
          </a:bodyPr>
          <a:lstStyle/>
          <a:p>
            <a:r>
              <a:rPr lang="pt-PT" sz="2800" b="1" dirty="0" smtClean="0"/>
              <a:t>No 1st </a:t>
            </a:r>
            <a:r>
              <a:rPr lang="pt-PT" sz="2800" b="1" dirty="0" err="1" smtClean="0"/>
              <a:t>person</a:t>
            </a:r>
            <a:endParaRPr lang="pt-PT" sz="2800" b="1" dirty="0" smtClean="0"/>
          </a:p>
          <a:p>
            <a:endParaRPr lang="pt-PT" sz="2800" b="1" dirty="0"/>
          </a:p>
          <a:p>
            <a:r>
              <a:rPr lang="pt-PT" sz="2800" b="1" dirty="0" err="1" smtClean="0"/>
              <a:t>Reformulation</a:t>
            </a:r>
            <a:r>
              <a:rPr lang="pt-PT" sz="2800" b="1" dirty="0" smtClean="0"/>
              <a:t> </a:t>
            </a:r>
            <a:r>
              <a:rPr lang="pt-PT" sz="2800" b="1" dirty="0" err="1" smtClean="0"/>
              <a:t>of</a:t>
            </a:r>
            <a:r>
              <a:rPr lang="pt-PT" sz="2800" b="1" dirty="0" smtClean="0"/>
              <a:t> </a:t>
            </a:r>
            <a:r>
              <a:rPr lang="pt-PT" sz="2800" b="1" dirty="0" err="1"/>
              <a:t>t</a:t>
            </a:r>
            <a:r>
              <a:rPr lang="pt-PT" sz="2800" b="1" dirty="0" err="1" smtClean="0"/>
              <a:t>hemes</a:t>
            </a:r>
            <a:r>
              <a:rPr lang="pt-PT" sz="2800" b="1" dirty="0" smtClean="0"/>
              <a:t> &amp; </a:t>
            </a:r>
            <a:r>
              <a:rPr lang="pt-PT" sz="2800" b="1" dirty="0" err="1" smtClean="0"/>
              <a:t>subjects</a:t>
            </a:r>
            <a:endParaRPr lang="pt-PT" sz="2800" b="1" dirty="0" smtClean="0"/>
          </a:p>
          <a:p>
            <a:pPr marL="457200" indent="-457200">
              <a:buFont typeface="Arial" panose="020B0604020202020204" pitchFamily="34" charset="0"/>
              <a:buChar char="•"/>
            </a:pPr>
            <a:r>
              <a:rPr lang="pt-PT" sz="2800" b="1" dirty="0" err="1" smtClean="0"/>
              <a:t>The</a:t>
            </a:r>
            <a:r>
              <a:rPr lang="pt-PT" sz="2800" b="1" dirty="0" smtClean="0"/>
              <a:t> </a:t>
            </a:r>
            <a:r>
              <a:rPr lang="pt-PT" sz="2800" b="1" dirty="0" err="1" smtClean="0"/>
              <a:t>analysis</a:t>
            </a:r>
            <a:endParaRPr lang="pt-PT" sz="2800" b="1" dirty="0" smtClean="0"/>
          </a:p>
          <a:p>
            <a:pPr marL="457200" indent="-457200">
              <a:buFont typeface="Arial" panose="020B0604020202020204" pitchFamily="34" charset="0"/>
              <a:buChar char="•"/>
            </a:pPr>
            <a:r>
              <a:rPr lang="pt-PT" sz="2800" b="1" dirty="0" err="1" smtClean="0"/>
              <a:t>The</a:t>
            </a:r>
            <a:r>
              <a:rPr lang="pt-PT" sz="2800" b="1" dirty="0" smtClean="0"/>
              <a:t> </a:t>
            </a:r>
            <a:r>
              <a:rPr lang="pt-PT" sz="2800" b="1" dirty="0" err="1" smtClean="0"/>
              <a:t>company</a:t>
            </a:r>
            <a:r>
              <a:rPr lang="pt-PT" sz="2800" b="1" dirty="0" smtClean="0"/>
              <a:t> </a:t>
            </a:r>
            <a:r>
              <a:rPr lang="pt-PT" sz="2800" b="1" dirty="0" err="1" smtClean="0"/>
              <a:t>image</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15</a:t>
            </a:fld>
            <a:endParaRPr lang="pt-PT"/>
          </a:p>
        </p:txBody>
      </p:sp>
    </p:spTree>
    <p:extLst>
      <p:ext uri="{BB962C8B-B14F-4D97-AF65-F5344CB8AC3E}">
        <p14:creationId xmlns:p14="http://schemas.microsoft.com/office/powerpoint/2010/main" val="2844900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20000"/>
          </a:bodyPr>
          <a:lstStyle/>
          <a:p>
            <a:pPr marL="0" indent="0">
              <a:buNone/>
            </a:pPr>
            <a:r>
              <a:rPr lang="pt-PT" dirty="0" err="1" smtClean="0"/>
              <a:t>The</a:t>
            </a:r>
            <a:r>
              <a:rPr lang="pt-PT" dirty="0" smtClean="0"/>
              <a:t> </a:t>
            </a:r>
            <a:r>
              <a:rPr lang="pt-PT" dirty="0" err="1" smtClean="0"/>
              <a:t>analysis</a:t>
            </a:r>
            <a:r>
              <a:rPr lang="pt-PT" dirty="0" smtClean="0"/>
              <a:t> shows </a:t>
            </a:r>
            <a:r>
              <a:rPr lang="pt-PT" dirty="0" err="1" smtClean="0"/>
              <a:t>that</a:t>
            </a:r>
            <a:r>
              <a:rPr lang="pt-PT" dirty="0" smtClean="0"/>
              <a:t> </a:t>
            </a:r>
            <a:r>
              <a:rPr lang="pt-PT" dirty="0" err="1" smtClean="0"/>
              <a:t>from</a:t>
            </a:r>
            <a:r>
              <a:rPr lang="pt-PT" dirty="0" smtClean="0"/>
              <a:t> 2007 to 2010 </a:t>
            </a:r>
            <a:r>
              <a:rPr lang="pt-PT" dirty="0" err="1" smtClean="0"/>
              <a:t>there</a:t>
            </a:r>
            <a:r>
              <a:rPr lang="pt-PT" dirty="0" smtClean="0"/>
              <a:t> </a:t>
            </a:r>
            <a:r>
              <a:rPr lang="pt-PT" dirty="0" err="1" smtClean="0"/>
              <a:t>was</a:t>
            </a:r>
            <a:r>
              <a:rPr lang="pt-PT" dirty="0" smtClean="0"/>
              <a:t> a clear </a:t>
            </a:r>
            <a:r>
              <a:rPr lang="pt-PT" dirty="0" err="1" smtClean="0"/>
              <a:t>change</a:t>
            </a:r>
            <a:r>
              <a:rPr lang="pt-PT" dirty="0" smtClean="0"/>
              <a:t> in </a:t>
            </a:r>
            <a:r>
              <a:rPr lang="pt-PT" dirty="0" err="1" smtClean="0"/>
              <a:t>the</a:t>
            </a:r>
            <a:r>
              <a:rPr lang="pt-PT" dirty="0" smtClean="0"/>
              <a:t> </a:t>
            </a:r>
            <a:r>
              <a:rPr lang="pt-PT" dirty="0" err="1" smtClean="0"/>
              <a:t>company’s</a:t>
            </a:r>
            <a:r>
              <a:rPr lang="pt-PT" dirty="0" smtClean="0"/>
              <a:t> </a:t>
            </a:r>
            <a:r>
              <a:rPr lang="pt-PT" dirty="0" err="1" smtClean="0"/>
              <a:t>focus</a:t>
            </a:r>
            <a:r>
              <a:rPr lang="pt-PT" dirty="0" smtClean="0"/>
              <a:t> </a:t>
            </a:r>
            <a:r>
              <a:rPr lang="pt-PT" dirty="0" err="1" smtClean="0"/>
              <a:t>and</a:t>
            </a:r>
            <a:r>
              <a:rPr lang="pt-PT" dirty="0" smtClean="0"/>
              <a:t> in </a:t>
            </a:r>
            <a:r>
              <a:rPr lang="pt-PT" dirty="0" err="1" smtClean="0"/>
              <a:t>the</a:t>
            </a:r>
            <a:r>
              <a:rPr lang="pt-PT" dirty="0" smtClean="0"/>
              <a:t> </a:t>
            </a:r>
            <a:r>
              <a:rPr lang="pt-PT" dirty="0" err="1" smtClean="0"/>
              <a:t>message</a:t>
            </a:r>
            <a:r>
              <a:rPr lang="pt-PT" dirty="0" smtClean="0"/>
              <a:t> </a:t>
            </a:r>
            <a:r>
              <a:rPr lang="pt-PT" dirty="0" err="1" smtClean="0"/>
              <a:t>they</a:t>
            </a:r>
            <a:r>
              <a:rPr lang="pt-PT" dirty="0" smtClean="0"/>
              <a:t> </a:t>
            </a:r>
            <a:r>
              <a:rPr lang="pt-PT" dirty="0" err="1" smtClean="0"/>
              <a:t>wished</a:t>
            </a:r>
            <a:r>
              <a:rPr lang="pt-PT" dirty="0" smtClean="0"/>
              <a:t> to </a:t>
            </a:r>
            <a:r>
              <a:rPr lang="pt-PT" dirty="0" err="1" smtClean="0"/>
              <a:t>project</a:t>
            </a:r>
            <a:r>
              <a:rPr lang="pt-PT" dirty="0" smtClean="0"/>
              <a:t>. </a:t>
            </a:r>
            <a:r>
              <a:rPr lang="pt-PT" dirty="0" err="1" smtClean="0"/>
              <a:t>Given</a:t>
            </a:r>
            <a:r>
              <a:rPr lang="pt-PT" dirty="0" smtClean="0"/>
              <a:t> </a:t>
            </a:r>
            <a:r>
              <a:rPr lang="pt-PT" dirty="0" err="1" smtClean="0"/>
              <a:t>that</a:t>
            </a:r>
            <a:r>
              <a:rPr lang="pt-PT" dirty="0" smtClean="0"/>
              <a:t> Chevron </a:t>
            </a:r>
            <a:r>
              <a:rPr lang="pt-PT" dirty="0" err="1" smtClean="0"/>
              <a:t>was</a:t>
            </a:r>
            <a:r>
              <a:rPr lang="pt-PT" dirty="0" smtClean="0"/>
              <a:t> </a:t>
            </a:r>
            <a:r>
              <a:rPr lang="pt-PT" dirty="0" err="1" smtClean="0"/>
              <a:t>facing</a:t>
            </a:r>
            <a:r>
              <a:rPr lang="pt-PT" dirty="0" smtClean="0"/>
              <a:t> a </a:t>
            </a:r>
            <a:r>
              <a:rPr lang="pt-PT" dirty="0" err="1" smtClean="0"/>
              <a:t>lawsuit</a:t>
            </a:r>
            <a:r>
              <a:rPr lang="pt-PT" dirty="0" smtClean="0"/>
              <a:t> for </a:t>
            </a:r>
            <a:r>
              <a:rPr lang="pt-PT" dirty="0" err="1" smtClean="0"/>
              <a:t>unethical</a:t>
            </a:r>
            <a:r>
              <a:rPr lang="pt-PT" dirty="0" smtClean="0"/>
              <a:t> </a:t>
            </a:r>
            <a:r>
              <a:rPr lang="pt-PT" dirty="0" err="1" smtClean="0"/>
              <a:t>measures</a:t>
            </a:r>
            <a:r>
              <a:rPr lang="pt-PT" dirty="0" smtClean="0"/>
              <a:t> in </a:t>
            </a:r>
            <a:r>
              <a:rPr lang="pt-PT" dirty="0" err="1" smtClean="0"/>
              <a:t>the</a:t>
            </a:r>
            <a:r>
              <a:rPr lang="pt-PT" dirty="0" smtClean="0"/>
              <a:t> business </a:t>
            </a:r>
            <a:r>
              <a:rPr lang="pt-PT" dirty="0" err="1" smtClean="0"/>
              <a:t>at</a:t>
            </a:r>
            <a:r>
              <a:rPr lang="pt-PT" dirty="0" smtClean="0"/>
              <a:t> </a:t>
            </a:r>
            <a:r>
              <a:rPr lang="pt-PT" dirty="0" err="1" smtClean="0"/>
              <a:t>the</a:t>
            </a:r>
            <a:r>
              <a:rPr lang="pt-PT" dirty="0" smtClean="0"/>
              <a:t> time, </a:t>
            </a:r>
            <a:r>
              <a:rPr lang="pt-PT" dirty="0" err="1" smtClean="0"/>
              <a:t>the</a:t>
            </a:r>
            <a:r>
              <a:rPr lang="pt-PT" dirty="0" smtClean="0"/>
              <a:t> </a:t>
            </a:r>
            <a:r>
              <a:rPr lang="pt-PT" dirty="0" err="1" smtClean="0"/>
              <a:t>company</a:t>
            </a:r>
            <a:r>
              <a:rPr lang="pt-PT" dirty="0" smtClean="0"/>
              <a:t> </a:t>
            </a:r>
            <a:r>
              <a:rPr lang="pt-PT" dirty="0" err="1" smtClean="0"/>
              <a:t>image</a:t>
            </a:r>
            <a:r>
              <a:rPr lang="pt-PT" dirty="0" smtClean="0"/>
              <a:t> </a:t>
            </a:r>
            <a:r>
              <a:rPr lang="pt-PT" dirty="0" err="1" smtClean="0"/>
              <a:t>changed</a:t>
            </a:r>
            <a:r>
              <a:rPr lang="pt-PT" dirty="0" smtClean="0"/>
              <a:t> </a:t>
            </a:r>
            <a:r>
              <a:rPr lang="pt-PT" dirty="0" err="1" smtClean="0"/>
              <a:t>from</a:t>
            </a:r>
            <a:r>
              <a:rPr lang="pt-PT" dirty="0" smtClean="0"/>
              <a:t> a more </a:t>
            </a:r>
            <a:r>
              <a:rPr lang="pt-PT" dirty="0" err="1" smtClean="0"/>
              <a:t>commercial</a:t>
            </a:r>
            <a:r>
              <a:rPr lang="pt-PT" dirty="0" smtClean="0"/>
              <a:t> </a:t>
            </a:r>
            <a:r>
              <a:rPr lang="pt-PT" dirty="0" err="1" smtClean="0"/>
              <a:t>one</a:t>
            </a:r>
            <a:r>
              <a:rPr lang="pt-PT" dirty="0" smtClean="0"/>
              <a:t> to a </a:t>
            </a:r>
            <a:r>
              <a:rPr lang="pt-PT" dirty="0" err="1" smtClean="0"/>
              <a:t>far</a:t>
            </a:r>
            <a:r>
              <a:rPr lang="pt-PT" dirty="0" smtClean="0"/>
              <a:t> more </a:t>
            </a:r>
            <a:r>
              <a:rPr lang="pt-PT" dirty="0" err="1" smtClean="0"/>
              <a:t>ethical</a:t>
            </a:r>
            <a:r>
              <a:rPr lang="pt-PT" dirty="0" smtClean="0"/>
              <a:t>  </a:t>
            </a:r>
            <a:r>
              <a:rPr lang="pt-PT" dirty="0" err="1" smtClean="0"/>
              <a:t>one</a:t>
            </a:r>
            <a:r>
              <a:rPr lang="pt-PT" dirty="0" smtClean="0"/>
              <a:t> </a:t>
            </a:r>
            <a:r>
              <a:rPr lang="pt-PT" dirty="0" err="1" smtClean="0"/>
              <a:t>that</a:t>
            </a:r>
            <a:r>
              <a:rPr lang="pt-PT" dirty="0" smtClean="0"/>
              <a:t> </a:t>
            </a:r>
            <a:r>
              <a:rPr lang="pt-PT" dirty="0" err="1" smtClean="0"/>
              <a:t>suggests</a:t>
            </a:r>
            <a:r>
              <a:rPr lang="pt-PT" dirty="0" smtClean="0">
                <a:solidFill>
                  <a:srgbClr val="FF0000"/>
                </a:solidFill>
              </a:rPr>
              <a:t> </a:t>
            </a:r>
            <a:r>
              <a:rPr lang="pt-PT" dirty="0" err="1" smtClean="0"/>
              <a:t>that</a:t>
            </a:r>
            <a:r>
              <a:rPr lang="pt-PT" dirty="0" smtClean="0"/>
              <a:t> </a:t>
            </a:r>
            <a:r>
              <a:rPr lang="pt-PT" dirty="0" err="1" smtClean="0"/>
              <a:t>they</a:t>
            </a:r>
            <a:r>
              <a:rPr lang="pt-PT" dirty="0" smtClean="0"/>
              <a:t> are </a:t>
            </a:r>
            <a:r>
              <a:rPr lang="pt-PT" dirty="0" err="1" smtClean="0"/>
              <a:t>not</a:t>
            </a:r>
            <a:r>
              <a:rPr lang="pt-PT" dirty="0" smtClean="0"/>
              <a:t> </a:t>
            </a:r>
            <a:r>
              <a:rPr lang="pt-PT" dirty="0" err="1" smtClean="0"/>
              <a:t>only</a:t>
            </a:r>
            <a:r>
              <a:rPr lang="pt-PT" dirty="0" smtClean="0"/>
              <a:t> </a:t>
            </a:r>
            <a:r>
              <a:rPr lang="pt-PT" dirty="0" err="1" smtClean="0"/>
              <a:t>there</a:t>
            </a:r>
            <a:r>
              <a:rPr lang="pt-PT" dirty="0" smtClean="0"/>
              <a:t> to </a:t>
            </a:r>
            <a:r>
              <a:rPr lang="pt-PT" dirty="0" err="1" smtClean="0"/>
              <a:t>provide</a:t>
            </a:r>
            <a:r>
              <a:rPr lang="pt-PT" dirty="0" smtClean="0"/>
              <a:t> for </a:t>
            </a:r>
            <a:r>
              <a:rPr lang="pt-PT" dirty="0" err="1" smtClean="0"/>
              <a:t>their</a:t>
            </a:r>
            <a:r>
              <a:rPr lang="pt-PT" dirty="0" smtClean="0"/>
              <a:t> </a:t>
            </a:r>
            <a:r>
              <a:rPr lang="pt-PT" dirty="0" err="1" smtClean="0"/>
              <a:t>customers</a:t>
            </a:r>
            <a:r>
              <a:rPr lang="pt-PT" dirty="0" smtClean="0"/>
              <a:t>, </a:t>
            </a:r>
            <a:r>
              <a:rPr lang="pt-PT" dirty="0" err="1" smtClean="0"/>
              <a:t>but</a:t>
            </a:r>
            <a:r>
              <a:rPr lang="pt-PT" dirty="0" smtClean="0"/>
              <a:t> </a:t>
            </a:r>
            <a:r>
              <a:rPr lang="pt-PT" dirty="0" err="1" smtClean="0"/>
              <a:t>also</a:t>
            </a:r>
            <a:r>
              <a:rPr lang="pt-PT" dirty="0" smtClean="0"/>
              <a:t> to </a:t>
            </a:r>
            <a:r>
              <a:rPr lang="pt-PT" dirty="0" err="1" smtClean="0"/>
              <a:t>care</a:t>
            </a:r>
            <a:r>
              <a:rPr lang="pt-PT" dirty="0" smtClean="0"/>
              <a:t> </a:t>
            </a:r>
            <a:r>
              <a:rPr lang="pt-PT" dirty="0" err="1" smtClean="0"/>
              <a:t>about</a:t>
            </a:r>
            <a:r>
              <a:rPr lang="pt-PT" dirty="0" smtClean="0"/>
              <a:t> </a:t>
            </a:r>
            <a:r>
              <a:rPr lang="pt-PT" dirty="0" err="1" smtClean="0"/>
              <a:t>them</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20000"/>
          </a:bodyPr>
          <a:lstStyle/>
          <a:p>
            <a:pPr marL="0" indent="0">
              <a:buNone/>
            </a:pPr>
            <a:r>
              <a:rPr lang="en-GB" dirty="0" smtClean="0"/>
              <a:t>After these analyses, we can definitely notice a change in the company’s focus and message that they want to deliver from 2007 to 2010. From the first to the second campaign, given the lawsuit they were facing at the time for unethical measures in the business, I would say they go from a “straight to the point” approach, to a way more ethical approach, transmitting that they are there not only there to provide for us, but to care about us at the same time.</a:t>
            </a:r>
            <a:endParaRPr lang="pt-PT" dirty="0"/>
          </a:p>
        </p:txBody>
      </p:sp>
      <p:sp>
        <p:nvSpPr>
          <p:cNvPr id="6" name="TextBox 5"/>
          <p:cNvSpPr txBox="1"/>
          <p:nvPr/>
        </p:nvSpPr>
        <p:spPr>
          <a:xfrm>
            <a:off x="4306207" y="2996952"/>
            <a:ext cx="3888432" cy="1815882"/>
          </a:xfrm>
          <a:prstGeom prst="rect">
            <a:avLst/>
          </a:prstGeom>
          <a:solidFill>
            <a:srgbClr val="FFFF00"/>
          </a:solidFill>
        </p:spPr>
        <p:txBody>
          <a:bodyPr wrap="square" rtlCol="0">
            <a:spAutoFit/>
          </a:bodyPr>
          <a:lstStyle/>
          <a:p>
            <a:r>
              <a:rPr lang="pt-PT" sz="2800" b="1" dirty="0" err="1" smtClean="0"/>
              <a:t>Less</a:t>
            </a:r>
            <a:r>
              <a:rPr lang="pt-PT" sz="2800" b="1" dirty="0" smtClean="0"/>
              <a:t> informal, more </a:t>
            </a:r>
            <a:r>
              <a:rPr lang="pt-PT" sz="2800" b="1" dirty="0" err="1" smtClean="0"/>
              <a:t>technical</a:t>
            </a:r>
            <a:r>
              <a:rPr lang="pt-PT" sz="2800" b="1" dirty="0" smtClean="0"/>
              <a:t> &amp; more </a:t>
            </a:r>
            <a:r>
              <a:rPr lang="pt-PT" sz="2800" b="1" dirty="0" err="1" smtClean="0"/>
              <a:t>abstract</a:t>
            </a:r>
            <a:r>
              <a:rPr lang="pt-PT" sz="2800" b="1" dirty="0" smtClean="0"/>
              <a:t> </a:t>
            </a:r>
            <a:r>
              <a:rPr lang="pt-PT" sz="2800" b="1" dirty="0" err="1" smtClean="0"/>
              <a:t>lexis</a:t>
            </a:r>
            <a:r>
              <a:rPr lang="pt-PT" sz="2800" b="1" dirty="0" smtClean="0"/>
              <a:t> &amp; </a:t>
            </a:r>
            <a:r>
              <a:rPr lang="pt-PT" sz="2800" b="1" dirty="0" err="1" smtClean="0"/>
              <a:t>structures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16</a:t>
            </a:fld>
            <a:endParaRPr lang="pt-PT"/>
          </a:p>
        </p:txBody>
      </p:sp>
    </p:spTree>
    <p:extLst>
      <p:ext uri="{BB962C8B-B14F-4D97-AF65-F5344CB8AC3E}">
        <p14:creationId xmlns:p14="http://schemas.microsoft.com/office/powerpoint/2010/main" val="3755857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20000"/>
          </a:bodyPr>
          <a:lstStyle/>
          <a:p>
            <a:pPr marL="0" indent="0">
              <a:buNone/>
            </a:pPr>
            <a:r>
              <a:rPr lang="pt-PT" dirty="0" err="1" smtClean="0"/>
              <a:t>The</a:t>
            </a:r>
            <a:r>
              <a:rPr lang="pt-PT" dirty="0" smtClean="0"/>
              <a:t> </a:t>
            </a:r>
            <a:r>
              <a:rPr lang="pt-PT" dirty="0" err="1" smtClean="0"/>
              <a:t>analysis</a:t>
            </a:r>
            <a:r>
              <a:rPr lang="pt-PT" dirty="0" smtClean="0"/>
              <a:t> </a:t>
            </a:r>
            <a:r>
              <a:rPr lang="pt-PT" b="1" dirty="0" smtClean="0">
                <a:solidFill>
                  <a:srgbClr val="FF0000"/>
                </a:solidFill>
              </a:rPr>
              <a:t>shows</a:t>
            </a:r>
            <a:r>
              <a:rPr lang="pt-PT" dirty="0" smtClean="0"/>
              <a:t> </a:t>
            </a:r>
            <a:r>
              <a:rPr lang="pt-PT" dirty="0" err="1" smtClean="0"/>
              <a:t>that</a:t>
            </a:r>
            <a:r>
              <a:rPr lang="pt-PT" dirty="0" smtClean="0"/>
              <a:t> </a:t>
            </a:r>
            <a:r>
              <a:rPr lang="pt-PT" dirty="0" err="1" smtClean="0"/>
              <a:t>from</a:t>
            </a:r>
            <a:r>
              <a:rPr lang="pt-PT" dirty="0" smtClean="0"/>
              <a:t> 2007 to 2010 </a:t>
            </a:r>
            <a:r>
              <a:rPr lang="pt-PT" b="1" dirty="0" err="1" smtClean="0">
                <a:solidFill>
                  <a:srgbClr val="FF0000"/>
                </a:solidFill>
              </a:rPr>
              <a:t>there</a:t>
            </a:r>
            <a:r>
              <a:rPr lang="pt-PT" b="1" dirty="0" smtClean="0">
                <a:solidFill>
                  <a:srgbClr val="FF0000"/>
                </a:solidFill>
              </a:rPr>
              <a:t> </a:t>
            </a:r>
            <a:r>
              <a:rPr lang="pt-PT" b="1" dirty="0" err="1" smtClean="0">
                <a:solidFill>
                  <a:srgbClr val="FF0000"/>
                </a:solidFill>
              </a:rPr>
              <a:t>was</a:t>
            </a:r>
            <a:r>
              <a:rPr lang="pt-PT" b="1" dirty="0" smtClean="0">
                <a:solidFill>
                  <a:srgbClr val="FF0000"/>
                </a:solidFill>
              </a:rPr>
              <a:t> a clear </a:t>
            </a:r>
            <a:r>
              <a:rPr lang="pt-PT" b="1" dirty="0" err="1" smtClean="0">
                <a:solidFill>
                  <a:srgbClr val="FF0000"/>
                </a:solidFill>
              </a:rPr>
              <a:t>change</a:t>
            </a:r>
            <a:r>
              <a:rPr lang="pt-PT" b="1" dirty="0" smtClean="0">
                <a:solidFill>
                  <a:srgbClr val="FF0000"/>
                </a:solidFill>
              </a:rPr>
              <a:t> </a:t>
            </a:r>
            <a:r>
              <a:rPr lang="pt-PT" dirty="0" smtClean="0"/>
              <a:t>in </a:t>
            </a:r>
            <a:r>
              <a:rPr lang="pt-PT" dirty="0" err="1" smtClean="0"/>
              <a:t>the</a:t>
            </a:r>
            <a:r>
              <a:rPr lang="pt-PT" dirty="0" smtClean="0"/>
              <a:t> </a:t>
            </a:r>
            <a:r>
              <a:rPr lang="pt-PT" dirty="0" err="1" smtClean="0"/>
              <a:t>company’s</a:t>
            </a:r>
            <a:r>
              <a:rPr lang="pt-PT" dirty="0" smtClean="0"/>
              <a:t> </a:t>
            </a:r>
            <a:r>
              <a:rPr lang="pt-PT" dirty="0" err="1" smtClean="0"/>
              <a:t>focus</a:t>
            </a:r>
            <a:r>
              <a:rPr lang="pt-PT" dirty="0" smtClean="0"/>
              <a:t> </a:t>
            </a:r>
            <a:r>
              <a:rPr lang="pt-PT" dirty="0" err="1" smtClean="0"/>
              <a:t>and</a:t>
            </a:r>
            <a:r>
              <a:rPr lang="pt-PT" dirty="0" smtClean="0"/>
              <a:t> in </a:t>
            </a:r>
            <a:r>
              <a:rPr lang="pt-PT" dirty="0" err="1" smtClean="0"/>
              <a:t>the</a:t>
            </a:r>
            <a:r>
              <a:rPr lang="pt-PT" dirty="0" smtClean="0"/>
              <a:t> </a:t>
            </a:r>
            <a:r>
              <a:rPr lang="pt-PT" dirty="0" err="1" smtClean="0"/>
              <a:t>message</a:t>
            </a:r>
            <a:r>
              <a:rPr lang="pt-PT" dirty="0" smtClean="0"/>
              <a:t> </a:t>
            </a:r>
            <a:r>
              <a:rPr lang="pt-PT" dirty="0" err="1" smtClean="0"/>
              <a:t>they</a:t>
            </a:r>
            <a:r>
              <a:rPr lang="pt-PT" dirty="0" smtClean="0"/>
              <a:t> </a:t>
            </a:r>
            <a:r>
              <a:rPr lang="pt-PT" dirty="0" err="1" smtClean="0">
                <a:solidFill>
                  <a:srgbClr val="FF0000"/>
                </a:solidFill>
              </a:rPr>
              <a:t>wished</a:t>
            </a:r>
            <a:r>
              <a:rPr lang="pt-PT" dirty="0" smtClean="0">
                <a:solidFill>
                  <a:srgbClr val="FF0000"/>
                </a:solidFill>
              </a:rPr>
              <a:t> to </a:t>
            </a:r>
            <a:r>
              <a:rPr lang="pt-PT" dirty="0" err="1" smtClean="0">
                <a:solidFill>
                  <a:srgbClr val="FF0000"/>
                </a:solidFill>
              </a:rPr>
              <a:t>project</a:t>
            </a:r>
            <a:r>
              <a:rPr lang="pt-PT" dirty="0" smtClean="0"/>
              <a:t>. </a:t>
            </a:r>
            <a:r>
              <a:rPr lang="pt-PT" dirty="0" err="1" smtClean="0"/>
              <a:t>Given</a:t>
            </a:r>
            <a:r>
              <a:rPr lang="pt-PT" dirty="0" smtClean="0"/>
              <a:t> </a:t>
            </a:r>
            <a:r>
              <a:rPr lang="pt-PT" dirty="0" err="1" smtClean="0"/>
              <a:t>that</a:t>
            </a:r>
            <a:r>
              <a:rPr lang="pt-PT" dirty="0" smtClean="0"/>
              <a:t> Chevron </a:t>
            </a:r>
            <a:r>
              <a:rPr lang="pt-PT" dirty="0" err="1" smtClean="0"/>
              <a:t>was</a:t>
            </a:r>
            <a:r>
              <a:rPr lang="pt-PT" dirty="0" smtClean="0"/>
              <a:t> </a:t>
            </a:r>
            <a:r>
              <a:rPr lang="pt-PT" dirty="0" err="1" smtClean="0"/>
              <a:t>facing</a:t>
            </a:r>
            <a:r>
              <a:rPr lang="pt-PT" dirty="0" smtClean="0"/>
              <a:t> a </a:t>
            </a:r>
            <a:r>
              <a:rPr lang="pt-PT" dirty="0" err="1" smtClean="0"/>
              <a:t>lawsuit</a:t>
            </a:r>
            <a:r>
              <a:rPr lang="pt-PT" dirty="0" smtClean="0"/>
              <a:t> for </a:t>
            </a:r>
            <a:r>
              <a:rPr lang="pt-PT" dirty="0" err="1" smtClean="0"/>
              <a:t>unethical</a:t>
            </a:r>
            <a:r>
              <a:rPr lang="pt-PT" dirty="0" smtClean="0"/>
              <a:t> </a:t>
            </a:r>
            <a:r>
              <a:rPr lang="pt-PT" dirty="0" err="1" smtClean="0"/>
              <a:t>measures</a:t>
            </a:r>
            <a:r>
              <a:rPr lang="pt-PT" dirty="0" smtClean="0"/>
              <a:t> in </a:t>
            </a:r>
            <a:r>
              <a:rPr lang="pt-PT" dirty="0" err="1" smtClean="0"/>
              <a:t>the</a:t>
            </a:r>
            <a:r>
              <a:rPr lang="pt-PT" dirty="0" smtClean="0"/>
              <a:t> business </a:t>
            </a:r>
            <a:r>
              <a:rPr lang="pt-PT" dirty="0" err="1" smtClean="0"/>
              <a:t>at</a:t>
            </a:r>
            <a:r>
              <a:rPr lang="pt-PT" dirty="0" smtClean="0"/>
              <a:t> </a:t>
            </a:r>
            <a:r>
              <a:rPr lang="pt-PT" dirty="0" err="1" smtClean="0"/>
              <a:t>the</a:t>
            </a:r>
            <a:r>
              <a:rPr lang="pt-PT" dirty="0" smtClean="0"/>
              <a:t> time, </a:t>
            </a:r>
            <a:r>
              <a:rPr lang="pt-PT" dirty="0" err="1" smtClean="0"/>
              <a:t>the</a:t>
            </a:r>
            <a:r>
              <a:rPr lang="pt-PT" dirty="0" smtClean="0"/>
              <a:t> </a:t>
            </a:r>
            <a:r>
              <a:rPr lang="pt-PT" dirty="0" err="1" smtClean="0"/>
              <a:t>company</a:t>
            </a:r>
            <a:r>
              <a:rPr lang="pt-PT" dirty="0" smtClean="0"/>
              <a:t> </a:t>
            </a:r>
            <a:r>
              <a:rPr lang="pt-PT" dirty="0" err="1" smtClean="0"/>
              <a:t>image</a:t>
            </a:r>
            <a:r>
              <a:rPr lang="pt-PT" dirty="0" smtClean="0"/>
              <a:t> </a:t>
            </a:r>
            <a:r>
              <a:rPr lang="pt-PT" dirty="0" err="1" smtClean="0"/>
              <a:t>changed</a:t>
            </a:r>
            <a:r>
              <a:rPr lang="pt-PT" dirty="0" smtClean="0"/>
              <a:t> </a:t>
            </a:r>
            <a:r>
              <a:rPr lang="pt-PT" dirty="0" err="1" smtClean="0"/>
              <a:t>from</a:t>
            </a:r>
            <a:r>
              <a:rPr lang="pt-PT" dirty="0" smtClean="0"/>
              <a:t> a </a:t>
            </a:r>
            <a:r>
              <a:rPr lang="pt-PT" b="1" dirty="0" smtClean="0">
                <a:solidFill>
                  <a:srgbClr val="FF0000"/>
                </a:solidFill>
              </a:rPr>
              <a:t>more </a:t>
            </a:r>
            <a:r>
              <a:rPr lang="pt-PT" b="1" dirty="0" err="1" smtClean="0">
                <a:solidFill>
                  <a:srgbClr val="FF0000"/>
                </a:solidFill>
              </a:rPr>
              <a:t>commercial</a:t>
            </a:r>
            <a:r>
              <a:rPr lang="pt-PT" b="1" dirty="0" smtClean="0">
                <a:solidFill>
                  <a:srgbClr val="FF0000"/>
                </a:solidFill>
              </a:rPr>
              <a:t> </a:t>
            </a:r>
            <a:r>
              <a:rPr lang="pt-PT" dirty="0" err="1" smtClean="0"/>
              <a:t>one</a:t>
            </a:r>
            <a:r>
              <a:rPr lang="pt-PT" dirty="0" smtClean="0"/>
              <a:t> to a </a:t>
            </a:r>
            <a:r>
              <a:rPr lang="pt-PT" b="1" dirty="0" err="1" smtClean="0">
                <a:solidFill>
                  <a:srgbClr val="FF0000"/>
                </a:solidFill>
              </a:rPr>
              <a:t>far</a:t>
            </a:r>
            <a:r>
              <a:rPr lang="pt-PT" dirty="0" smtClean="0">
                <a:solidFill>
                  <a:srgbClr val="FF0000"/>
                </a:solidFill>
              </a:rPr>
              <a:t> </a:t>
            </a:r>
            <a:r>
              <a:rPr lang="pt-PT" dirty="0" smtClean="0"/>
              <a:t>more </a:t>
            </a:r>
            <a:r>
              <a:rPr lang="pt-PT" dirty="0" err="1" smtClean="0"/>
              <a:t>ethical</a:t>
            </a:r>
            <a:r>
              <a:rPr lang="pt-PT" dirty="0" smtClean="0"/>
              <a:t>  </a:t>
            </a:r>
            <a:r>
              <a:rPr lang="pt-PT" dirty="0" err="1" smtClean="0"/>
              <a:t>one</a:t>
            </a:r>
            <a:r>
              <a:rPr lang="pt-PT" dirty="0" smtClean="0"/>
              <a:t> </a:t>
            </a:r>
            <a:r>
              <a:rPr lang="pt-PT" dirty="0" err="1" smtClean="0"/>
              <a:t>that</a:t>
            </a:r>
            <a:r>
              <a:rPr lang="pt-PT" dirty="0" smtClean="0"/>
              <a:t> </a:t>
            </a:r>
            <a:r>
              <a:rPr lang="pt-PT" b="1" dirty="0" err="1" smtClean="0">
                <a:solidFill>
                  <a:srgbClr val="FF0000"/>
                </a:solidFill>
              </a:rPr>
              <a:t>suggests</a:t>
            </a:r>
            <a:r>
              <a:rPr lang="pt-PT" dirty="0" smtClean="0">
                <a:solidFill>
                  <a:srgbClr val="FF0000"/>
                </a:solidFill>
              </a:rPr>
              <a:t> </a:t>
            </a:r>
            <a:r>
              <a:rPr lang="pt-PT" dirty="0" err="1" smtClean="0"/>
              <a:t>that</a:t>
            </a:r>
            <a:r>
              <a:rPr lang="pt-PT" dirty="0" smtClean="0"/>
              <a:t> </a:t>
            </a:r>
            <a:r>
              <a:rPr lang="pt-PT" dirty="0" err="1" smtClean="0"/>
              <a:t>they</a:t>
            </a:r>
            <a:r>
              <a:rPr lang="pt-PT" dirty="0" smtClean="0"/>
              <a:t> are </a:t>
            </a:r>
            <a:r>
              <a:rPr lang="pt-PT" dirty="0" err="1" smtClean="0"/>
              <a:t>not</a:t>
            </a:r>
            <a:r>
              <a:rPr lang="pt-PT" dirty="0" smtClean="0"/>
              <a:t> </a:t>
            </a:r>
            <a:r>
              <a:rPr lang="pt-PT" dirty="0" err="1" smtClean="0"/>
              <a:t>only</a:t>
            </a:r>
            <a:r>
              <a:rPr lang="pt-PT" dirty="0" smtClean="0"/>
              <a:t> </a:t>
            </a:r>
            <a:r>
              <a:rPr lang="pt-PT" dirty="0" err="1" smtClean="0"/>
              <a:t>there</a:t>
            </a:r>
            <a:r>
              <a:rPr lang="pt-PT" dirty="0" smtClean="0"/>
              <a:t> to </a:t>
            </a:r>
            <a:r>
              <a:rPr lang="pt-PT" dirty="0" err="1" smtClean="0"/>
              <a:t>provide</a:t>
            </a:r>
            <a:r>
              <a:rPr lang="pt-PT" dirty="0" smtClean="0"/>
              <a:t> for </a:t>
            </a:r>
            <a:r>
              <a:rPr lang="pt-PT" dirty="0" err="1" smtClean="0"/>
              <a:t>their</a:t>
            </a:r>
            <a:r>
              <a:rPr lang="pt-PT" dirty="0" smtClean="0"/>
              <a:t> </a:t>
            </a:r>
            <a:r>
              <a:rPr lang="pt-PT" dirty="0" err="1" smtClean="0"/>
              <a:t>customers</a:t>
            </a:r>
            <a:r>
              <a:rPr lang="pt-PT" dirty="0" smtClean="0"/>
              <a:t>, </a:t>
            </a:r>
            <a:r>
              <a:rPr lang="pt-PT" dirty="0" err="1" smtClean="0"/>
              <a:t>but</a:t>
            </a:r>
            <a:r>
              <a:rPr lang="pt-PT" dirty="0" smtClean="0"/>
              <a:t> </a:t>
            </a:r>
            <a:r>
              <a:rPr lang="pt-PT" dirty="0" err="1" smtClean="0"/>
              <a:t>also</a:t>
            </a:r>
            <a:r>
              <a:rPr lang="pt-PT" dirty="0" smtClean="0"/>
              <a:t> to </a:t>
            </a:r>
            <a:r>
              <a:rPr lang="pt-PT" dirty="0" err="1" smtClean="0"/>
              <a:t>care</a:t>
            </a:r>
            <a:r>
              <a:rPr lang="pt-PT" dirty="0" smtClean="0"/>
              <a:t> </a:t>
            </a:r>
            <a:r>
              <a:rPr lang="pt-PT" dirty="0" err="1" smtClean="0"/>
              <a:t>about</a:t>
            </a:r>
            <a:r>
              <a:rPr lang="pt-PT" dirty="0" smtClean="0"/>
              <a:t> </a:t>
            </a:r>
            <a:r>
              <a:rPr lang="pt-PT" dirty="0" err="1" smtClean="0"/>
              <a:t>them</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20000"/>
          </a:bodyPr>
          <a:lstStyle/>
          <a:p>
            <a:pPr marL="0" indent="0">
              <a:buNone/>
            </a:pPr>
            <a:r>
              <a:rPr lang="en-GB" dirty="0" smtClean="0"/>
              <a:t>After these analyses, we can definitely notice a change in the company’s focus and message that they want to deliver from 2007 to 2010. From the first to the second campaign, given the lawsuit they were facing at the time for unethical measures in the business, I would say they go from a “straight to the point” approach, to a way more ethical approach, transmitting that they are there not only there to provide for us, but to care about us at the same time.</a:t>
            </a:r>
            <a:endParaRPr lang="pt-PT" dirty="0"/>
          </a:p>
        </p:txBody>
      </p:sp>
      <p:sp>
        <p:nvSpPr>
          <p:cNvPr id="6" name="TextBox 5"/>
          <p:cNvSpPr txBox="1"/>
          <p:nvPr/>
        </p:nvSpPr>
        <p:spPr>
          <a:xfrm>
            <a:off x="4306207" y="2996952"/>
            <a:ext cx="3888432" cy="1815882"/>
          </a:xfrm>
          <a:prstGeom prst="rect">
            <a:avLst/>
          </a:prstGeom>
          <a:solidFill>
            <a:srgbClr val="FFFF00"/>
          </a:solidFill>
        </p:spPr>
        <p:txBody>
          <a:bodyPr wrap="square" rtlCol="0">
            <a:spAutoFit/>
          </a:bodyPr>
          <a:lstStyle/>
          <a:p>
            <a:r>
              <a:rPr lang="pt-PT" sz="2800" b="1" dirty="0" err="1" smtClean="0"/>
              <a:t>Less</a:t>
            </a:r>
            <a:r>
              <a:rPr lang="pt-PT" sz="2800" b="1" dirty="0" smtClean="0"/>
              <a:t> informal, more </a:t>
            </a:r>
            <a:r>
              <a:rPr lang="pt-PT" sz="2800" b="1" dirty="0" err="1" smtClean="0"/>
              <a:t>technical</a:t>
            </a:r>
            <a:r>
              <a:rPr lang="pt-PT" sz="2800" b="1" dirty="0" smtClean="0"/>
              <a:t> &amp; more </a:t>
            </a:r>
            <a:r>
              <a:rPr lang="pt-PT" sz="2800" b="1" dirty="0" err="1" smtClean="0"/>
              <a:t>abstract</a:t>
            </a:r>
            <a:r>
              <a:rPr lang="pt-PT" sz="2800" b="1" dirty="0" smtClean="0"/>
              <a:t> </a:t>
            </a:r>
            <a:r>
              <a:rPr lang="pt-PT" sz="2800" b="1" dirty="0" err="1" smtClean="0"/>
              <a:t>lexis</a:t>
            </a:r>
            <a:r>
              <a:rPr lang="pt-PT" sz="2800" b="1" dirty="0" smtClean="0"/>
              <a:t> &amp; </a:t>
            </a:r>
            <a:r>
              <a:rPr lang="pt-PT" sz="2800" b="1" dirty="0" err="1" smtClean="0"/>
              <a:t>structures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17</a:t>
            </a:fld>
            <a:endParaRPr lang="pt-PT"/>
          </a:p>
        </p:txBody>
      </p:sp>
    </p:spTree>
    <p:extLst>
      <p:ext uri="{BB962C8B-B14F-4D97-AF65-F5344CB8AC3E}">
        <p14:creationId xmlns:p14="http://schemas.microsoft.com/office/powerpoint/2010/main" val="495311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a:bodyPr>
          <a:lstStyle/>
          <a:p>
            <a:pPr marL="0" indent="0">
              <a:buNone/>
            </a:pPr>
            <a:r>
              <a:rPr lang="pt-PT" dirty="0" smtClean="0"/>
              <a:t>In </a:t>
            </a:r>
            <a:r>
              <a:rPr lang="pt-PT" dirty="0" err="1" smtClean="0"/>
              <a:t>conclusion</a:t>
            </a:r>
            <a:r>
              <a:rPr lang="pt-PT" dirty="0" smtClean="0"/>
              <a:t>, Chevron </a:t>
            </a:r>
            <a:r>
              <a:rPr lang="pt-PT" dirty="0" err="1" smtClean="0"/>
              <a:t>implies</a:t>
            </a:r>
            <a:r>
              <a:rPr lang="pt-PT" dirty="0" smtClean="0"/>
              <a:t> </a:t>
            </a:r>
            <a:r>
              <a:rPr lang="pt-PT" dirty="0" err="1" smtClean="0"/>
              <a:t>that</a:t>
            </a:r>
            <a:r>
              <a:rPr lang="pt-PT" dirty="0" smtClean="0"/>
              <a:t> </a:t>
            </a:r>
            <a:r>
              <a:rPr lang="pt-PT" dirty="0" err="1" smtClean="0"/>
              <a:t>they</a:t>
            </a:r>
            <a:r>
              <a:rPr lang="pt-PT" dirty="0" smtClean="0"/>
              <a:t> are </a:t>
            </a:r>
            <a:r>
              <a:rPr lang="pt-PT" dirty="0" err="1" smtClean="0"/>
              <a:t>an</a:t>
            </a:r>
            <a:r>
              <a:rPr lang="pt-PT" dirty="0" smtClean="0"/>
              <a:t> </a:t>
            </a:r>
            <a:r>
              <a:rPr lang="pt-PT" dirty="0" err="1" smtClean="0"/>
              <a:t>ethical</a:t>
            </a:r>
            <a:r>
              <a:rPr lang="pt-PT" dirty="0" smtClean="0"/>
              <a:t> </a:t>
            </a:r>
            <a:r>
              <a:rPr lang="pt-PT" dirty="0" err="1" smtClean="0"/>
              <a:t>comany</a:t>
            </a:r>
            <a:r>
              <a:rPr lang="pt-PT" dirty="0" smtClean="0"/>
              <a:t> </a:t>
            </a:r>
            <a:r>
              <a:rPr lang="pt-PT" dirty="0" err="1" smtClean="0"/>
              <a:t>and</a:t>
            </a:r>
            <a:r>
              <a:rPr lang="pt-PT" dirty="0" smtClean="0"/>
              <a:t> </a:t>
            </a:r>
            <a:r>
              <a:rPr lang="pt-PT" dirty="0" err="1" smtClean="0"/>
              <a:t>that</a:t>
            </a:r>
            <a:r>
              <a:rPr lang="pt-PT" dirty="0" smtClean="0"/>
              <a:t> </a:t>
            </a:r>
            <a:r>
              <a:rPr lang="pt-PT" dirty="0" err="1" smtClean="0"/>
              <a:t>they</a:t>
            </a:r>
            <a:r>
              <a:rPr lang="pt-PT" dirty="0" smtClean="0"/>
              <a:t> </a:t>
            </a:r>
            <a:r>
              <a:rPr lang="pt-PT" dirty="0" err="1" smtClean="0"/>
              <a:t>care</a:t>
            </a:r>
            <a:r>
              <a:rPr lang="pt-PT" dirty="0" smtClean="0"/>
              <a:t> </a:t>
            </a:r>
            <a:r>
              <a:rPr lang="pt-PT" dirty="0" err="1" smtClean="0"/>
              <a:t>about</a:t>
            </a:r>
            <a:r>
              <a:rPr lang="pt-PT" dirty="0" smtClean="0"/>
              <a:t> </a:t>
            </a:r>
            <a:r>
              <a:rPr lang="pt-PT" dirty="0" err="1" smtClean="0"/>
              <a:t>the</a:t>
            </a:r>
            <a:r>
              <a:rPr lang="pt-PT" dirty="0" smtClean="0"/>
              <a:t> </a:t>
            </a:r>
            <a:r>
              <a:rPr lang="pt-PT" dirty="0" err="1" smtClean="0"/>
              <a:t>world</a:t>
            </a:r>
            <a:r>
              <a:rPr lang="pt-PT" dirty="0" smtClean="0"/>
              <a:t>, </a:t>
            </a:r>
            <a:r>
              <a:rPr lang="pt-PT" dirty="0" err="1" smtClean="0"/>
              <a:t>and</a:t>
            </a:r>
            <a:r>
              <a:rPr lang="pt-PT" dirty="0" smtClean="0"/>
              <a:t> </a:t>
            </a:r>
            <a:r>
              <a:rPr lang="pt-PT" dirty="0" err="1" smtClean="0"/>
              <a:t>not</a:t>
            </a:r>
            <a:r>
              <a:rPr lang="pt-PT" dirty="0" smtClean="0"/>
              <a:t> </a:t>
            </a:r>
            <a:r>
              <a:rPr lang="pt-PT" dirty="0" err="1" smtClean="0"/>
              <a:t>only</a:t>
            </a:r>
            <a:r>
              <a:rPr lang="pt-PT" dirty="0" smtClean="0"/>
              <a:t> </a:t>
            </a:r>
            <a:r>
              <a:rPr lang="pt-PT" dirty="0" err="1" smtClean="0"/>
              <a:t>their</a:t>
            </a:r>
            <a:r>
              <a:rPr lang="pt-PT" dirty="0" smtClean="0"/>
              <a:t> </a:t>
            </a:r>
            <a:r>
              <a:rPr lang="pt-PT" dirty="0" err="1" smtClean="0"/>
              <a:t>own</a:t>
            </a:r>
            <a:r>
              <a:rPr lang="pt-PT" dirty="0" smtClean="0"/>
              <a:t> </a:t>
            </a:r>
            <a:r>
              <a:rPr lang="pt-PT" dirty="0" err="1" smtClean="0"/>
              <a:t>profit</a:t>
            </a:r>
            <a:r>
              <a:rPr lang="pt-PT" dirty="0" smtClean="0"/>
              <a:t>. </a:t>
            </a:r>
            <a:r>
              <a:rPr lang="pt-PT" dirty="0" err="1" smtClean="0"/>
              <a:t>This</a:t>
            </a:r>
            <a:r>
              <a:rPr lang="pt-PT" dirty="0" smtClean="0"/>
              <a:t> </a:t>
            </a:r>
            <a:r>
              <a:rPr lang="pt-PT" dirty="0" err="1" smtClean="0"/>
              <a:t>change</a:t>
            </a:r>
            <a:r>
              <a:rPr lang="pt-PT" dirty="0" smtClean="0"/>
              <a:t> in </a:t>
            </a:r>
            <a:r>
              <a:rPr lang="pt-PT" dirty="0" err="1" smtClean="0"/>
              <a:t>focus</a:t>
            </a:r>
            <a:r>
              <a:rPr lang="pt-PT" dirty="0" smtClean="0"/>
              <a:t> </a:t>
            </a:r>
            <a:r>
              <a:rPr lang="pt-PT" dirty="0" err="1" smtClean="0"/>
              <a:t>is</a:t>
            </a:r>
            <a:r>
              <a:rPr lang="pt-PT" dirty="0" smtClean="0"/>
              <a:t> </a:t>
            </a:r>
            <a:r>
              <a:rPr lang="pt-PT" dirty="0" err="1" smtClean="0"/>
              <a:t>visible</a:t>
            </a:r>
            <a:r>
              <a:rPr lang="pt-PT" dirty="0" smtClean="0"/>
              <a:t> in </a:t>
            </a:r>
            <a:r>
              <a:rPr lang="pt-PT" dirty="0" err="1" smtClean="0"/>
              <a:t>the</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of</a:t>
            </a:r>
            <a:r>
              <a:rPr lang="pt-PT" dirty="0" smtClean="0"/>
              <a:t> 2007 </a:t>
            </a:r>
            <a:r>
              <a:rPr lang="pt-PT" dirty="0" err="1" smtClean="0"/>
              <a:t>and</a:t>
            </a:r>
            <a:r>
              <a:rPr lang="pt-PT" dirty="0" smtClean="0"/>
              <a:t> 2010.</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a:bodyPr>
          <a:lstStyle/>
          <a:p>
            <a:pPr marL="0" indent="0">
              <a:buNone/>
            </a:pPr>
            <a:r>
              <a:rPr lang="en-GB" dirty="0" smtClean="0"/>
              <a:t>To sum up, they </a:t>
            </a:r>
            <a:r>
              <a:rPr lang="en-GB" b="1" dirty="0" smtClean="0">
                <a:solidFill>
                  <a:srgbClr val="FF0000"/>
                </a:solidFill>
              </a:rPr>
              <a:t>want to show us </a:t>
            </a:r>
            <a:r>
              <a:rPr lang="en-GB" dirty="0" smtClean="0"/>
              <a:t>that they are an ethical company and care about the world, not only their own profit, as </a:t>
            </a:r>
            <a:r>
              <a:rPr lang="en-GB" b="1" dirty="0" smtClean="0">
                <a:solidFill>
                  <a:srgbClr val="FF0000"/>
                </a:solidFill>
              </a:rPr>
              <a:t>we can witness</a:t>
            </a:r>
            <a:r>
              <a:rPr lang="en-GB" dirty="0" smtClean="0"/>
              <a:t> through the change in focus in their advertising campaigns.</a:t>
            </a:r>
            <a:endParaRPr lang="pt-PT" dirty="0" smtClean="0"/>
          </a:p>
        </p:txBody>
      </p:sp>
      <p:sp>
        <p:nvSpPr>
          <p:cNvPr id="7" name="TextBox 6"/>
          <p:cNvSpPr txBox="1"/>
          <p:nvPr/>
        </p:nvSpPr>
        <p:spPr>
          <a:xfrm>
            <a:off x="3635896" y="5013176"/>
            <a:ext cx="3888432" cy="1384995"/>
          </a:xfrm>
          <a:prstGeom prst="rect">
            <a:avLst/>
          </a:prstGeom>
          <a:solidFill>
            <a:srgbClr val="FFFF00"/>
          </a:solidFill>
        </p:spPr>
        <p:txBody>
          <a:bodyPr wrap="square" rtlCol="0">
            <a:spAutoFit/>
          </a:bodyPr>
          <a:lstStyle/>
          <a:p>
            <a:r>
              <a:rPr lang="pt-PT" sz="2800" b="1" dirty="0" smtClean="0"/>
              <a:t>More </a:t>
            </a:r>
            <a:r>
              <a:rPr lang="pt-PT" sz="2800" b="1" dirty="0" err="1" smtClean="0"/>
              <a:t>impersonal</a:t>
            </a:r>
            <a:r>
              <a:rPr lang="pt-PT" sz="2800" b="1" dirty="0" smtClean="0"/>
              <a:t> &amp; more </a:t>
            </a:r>
            <a:r>
              <a:rPr lang="pt-PT" sz="2800" b="1" dirty="0" err="1" smtClean="0"/>
              <a:t>abstract</a:t>
            </a:r>
            <a:r>
              <a:rPr lang="pt-PT" sz="2800" b="1" dirty="0" smtClean="0"/>
              <a:t> </a:t>
            </a:r>
            <a:r>
              <a:rPr lang="pt-PT" sz="2800" b="1" dirty="0" err="1" smtClean="0"/>
              <a:t>lexis</a:t>
            </a:r>
            <a:r>
              <a:rPr lang="pt-PT" sz="2800" b="1" dirty="0" smtClean="0"/>
              <a:t> &amp; </a:t>
            </a:r>
            <a:r>
              <a:rPr lang="pt-PT" sz="2800" b="1" dirty="0" err="1" smtClean="0"/>
              <a:t>structures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18</a:t>
            </a:fld>
            <a:endParaRPr lang="pt-PT"/>
          </a:p>
        </p:txBody>
      </p:sp>
    </p:spTree>
    <p:extLst>
      <p:ext uri="{BB962C8B-B14F-4D97-AF65-F5344CB8AC3E}">
        <p14:creationId xmlns:p14="http://schemas.microsoft.com/office/powerpoint/2010/main" val="3755857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a:bodyPr>
          <a:lstStyle/>
          <a:p>
            <a:pPr marL="0" indent="0">
              <a:buNone/>
            </a:pPr>
            <a:r>
              <a:rPr lang="pt-PT" dirty="0" smtClean="0"/>
              <a:t>In </a:t>
            </a:r>
            <a:r>
              <a:rPr lang="pt-PT" dirty="0" err="1" smtClean="0"/>
              <a:t>conclusion</a:t>
            </a:r>
            <a:r>
              <a:rPr lang="pt-PT" dirty="0" smtClean="0"/>
              <a:t>, Chevron </a:t>
            </a:r>
            <a:r>
              <a:rPr lang="pt-PT" b="1" dirty="0" err="1" smtClean="0">
                <a:solidFill>
                  <a:srgbClr val="FF0000"/>
                </a:solidFill>
              </a:rPr>
              <a:t>implies</a:t>
            </a:r>
            <a:r>
              <a:rPr lang="pt-PT" dirty="0" smtClean="0">
                <a:solidFill>
                  <a:srgbClr val="FF0000"/>
                </a:solidFill>
              </a:rPr>
              <a:t> </a:t>
            </a:r>
            <a:r>
              <a:rPr lang="pt-PT" dirty="0" err="1" smtClean="0"/>
              <a:t>that</a:t>
            </a:r>
            <a:r>
              <a:rPr lang="pt-PT" dirty="0" smtClean="0"/>
              <a:t> </a:t>
            </a:r>
            <a:r>
              <a:rPr lang="pt-PT" dirty="0" err="1" smtClean="0"/>
              <a:t>they</a:t>
            </a:r>
            <a:r>
              <a:rPr lang="pt-PT" dirty="0" smtClean="0"/>
              <a:t> are </a:t>
            </a:r>
            <a:r>
              <a:rPr lang="pt-PT" dirty="0" err="1" smtClean="0"/>
              <a:t>an</a:t>
            </a:r>
            <a:r>
              <a:rPr lang="pt-PT" dirty="0" smtClean="0"/>
              <a:t> </a:t>
            </a:r>
            <a:r>
              <a:rPr lang="pt-PT" dirty="0" err="1" smtClean="0"/>
              <a:t>ethical</a:t>
            </a:r>
            <a:r>
              <a:rPr lang="pt-PT" dirty="0" smtClean="0"/>
              <a:t> </a:t>
            </a:r>
            <a:r>
              <a:rPr lang="pt-PT" dirty="0" err="1" smtClean="0"/>
              <a:t>comany</a:t>
            </a:r>
            <a:r>
              <a:rPr lang="pt-PT" dirty="0" smtClean="0"/>
              <a:t> </a:t>
            </a:r>
            <a:r>
              <a:rPr lang="pt-PT" dirty="0" err="1" smtClean="0"/>
              <a:t>and</a:t>
            </a:r>
            <a:r>
              <a:rPr lang="pt-PT" dirty="0" smtClean="0"/>
              <a:t> </a:t>
            </a:r>
            <a:r>
              <a:rPr lang="pt-PT" dirty="0" err="1" smtClean="0"/>
              <a:t>that</a:t>
            </a:r>
            <a:r>
              <a:rPr lang="pt-PT" dirty="0" smtClean="0"/>
              <a:t> </a:t>
            </a:r>
            <a:r>
              <a:rPr lang="pt-PT" dirty="0" err="1" smtClean="0"/>
              <a:t>they</a:t>
            </a:r>
            <a:r>
              <a:rPr lang="pt-PT" dirty="0" smtClean="0"/>
              <a:t> </a:t>
            </a:r>
            <a:r>
              <a:rPr lang="pt-PT" dirty="0" err="1" smtClean="0"/>
              <a:t>care</a:t>
            </a:r>
            <a:r>
              <a:rPr lang="pt-PT" dirty="0" smtClean="0"/>
              <a:t> </a:t>
            </a:r>
            <a:r>
              <a:rPr lang="pt-PT" dirty="0" err="1" smtClean="0"/>
              <a:t>about</a:t>
            </a:r>
            <a:r>
              <a:rPr lang="pt-PT" dirty="0" smtClean="0"/>
              <a:t> </a:t>
            </a:r>
            <a:r>
              <a:rPr lang="pt-PT" dirty="0" err="1" smtClean="0"/>
              <a:t>the</a:t>
            </a:r>
            <a:r>
              <a:rPr lang="pt-PT" dirty="0" smtClean="0"/>
              <a:t> </a:t>
            </a:r>
            <a:r>
              <a:rPr lang="pt-PT" dirty="0" err="1" smtClean="0"/>
              <a:t>world</a:t>
            </a:r>
            <a:r>
              <a:rPr lang="pt-PT" dirty="0" smtClean="0"/>
              <a:t>, </a:t>
            </a:r>
            <a:r>
              <a:rPr lang="pt-PT" dirty="0" err="1" smtClean="0"/>
              <a:t>and</a:t>
            </a:r>
            <a:r>
              <a:rPr lang="pt-PT" dirty="0" smtClean="0"/>
              <a:t> </a:t>
            </a:r>
            <a:r>
              <a:rPr lang="pt-PT" dirty="0" err="1" smtClean="0"/>
              <a:t>not</a:t>
            </a:r>
            <a:r>
              <a:rPr lang="pt-PT" dirty="0" smtClean="0"/>
              <a:t> </a:t>
            </a:r>
            <a:r>
              <a:rPr lang="pt-PT" dirty="0" err="1" smtClean="0"/>
              <a:t>only</a:t>
            </a:r>
            <a:r>
              <a:rPr lang="pt-PT" dirty="0" smtClean="0"/>
              <a:t> </a:t>
            </a:r>
            <a:r>
              <a:rPr lang="pt-PT" dirty="0" err="1" smtClean="0"/>
              <a:t>their</a:t>
            </a:r>
            <a:r>
              <a:rPr lang="pt-PT" dirty="0" smtClean="0"/>
              <a:t> </a:t>
            </a:r>
            <a:r>
              <a:rPr lang="pt-PT" dirty="0" err="1" smtClean="0"/>
              <a:t>own</a:t>
            </a:r>
            <a:r>
              <a:rPr lang="pt-PT" dirty="0" smtClean="0"/>
              <a:t> </a:t>
            </a:r>
            <a:r>
              <a:rPr lang="pt-PT" dirty="0" err="1" smtClean="0"/>
              <a:t>profit</a:t>
            </a:r>
            <a:r>
              <a:rPr lang="pt-PT" dirty="0" smtClean="0"/>
              <a:t>. </a:t>
            </a:r>
            <a:r>
              <a:rPr lang="pt-PT" b="1" dirty="0" err="1" smtClean="0">
                <a:solidFill>
                  <a:srgbClr val="FF0000"/>
                </a:solidFill>
              </a:rPr>
              <a:t>This</a:t>
            </a:r>
            <a:r>
              <a:rPr lang="pt-PT" b="1" dirty="0" smtClean="0">
                <a:solidFill>
                  <a:srgbClr val="FF0000"/>
                </a:solidFill>
              </a:rPr>
              <a:t> </a:t>
            </a:r>
            <a:r>
              <a:rPr lang="pt-PT" b="1" dirty="0" err="1" smtClean="0">
                <a:solidFill>
                  <a:srgbClr val="FF0000"/>
                </a:solidFill>
              </a:rPr>
              <a:t>change</a:t>
            </a:r>
            <a:r>
              <a:rPr lang="pt-PT" b="1" dirty="0" smtClean="0">
                <a:solidFill>
                  <a:srgbClr val="FF0000"/>
                </a:solidFill>
              </a:rPr>
              <a:t> in </a:t>
            </a:r>
            <a:r>
              <a:rPr lang="pt-PT" b="1" dirty="0" err="1" smtClean="0">
                <a:solidFill>
                  <a:srgbClr val="FF0000"/>
                </a:solidFill>
              </a:rPr>
              <a:t>focus</a:t>
            </a:r>
            <a:r>
              <a:rPr lang="pt-PT" b="1" dirty="0" smtClean="0">
                <a:solidFill>
                  <a:srgbClr val="FF0000"/>
                </a:solidFill>
              </a:rPr>
              <a:t> </a:t>
            </a:r>
            <a:r>
              <a:rPr lang="pt-PT" b="1" dirty="0" err="1" smtClean="0">
                <a:solidFill>
                  <a:srgbClr val="FF0000"/>
                </a:solidFill>
              </a:rPr>
              <a:t>is</a:t>
            </a:r>
            <a:r>
              <a:rPr lang="pt-PT" b="1" dirty="0" smtClean="0">
                <a:solidFill>
                  <a:srgbClr val="FF0000"/>
                </a:solidFill>
              </a:rPr>
              <a:t> </a:t>
            </a:r>
            <a:r>
              <a:rPr lang="pt-PT" b="1" dirty="0" err="1" smtClean="0">
                <a:solidFill>
                  <a:srgbClr val="FF0000"/>
                </a:solidFill>
              </a:rPr>
              <a:t>visible</a:t>
            </a:r>
            <a:r>
              <a:rPr lang="pt-PT" b="1" dirty="0" smtClean="0">
                <a:solidFill>
                  <a:srgbClr val="FF0000"/>
                </a:solidFill>
              </a:rPr>
              <a:t> </a:t>
            </a:r>
            <a:r>
              <a:rPr lang="pt-PT" dirty="0" smtClean="0"/>
              <a:t>in </a:t>
            </a:r>
            <a:r>
              <a:rPr lang="pt-PT" dirty="0" err="1" smtClean="0"/>
              <a:t>the</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of</a:t>
            </a:r>
            <a:r>
              <a:rPr lang="pt-PT" dirty="0" smtClean="0"/>
              <a:t> 2007 </a:t>
            </a:r>
            <a:r>
              <a:rPr lang="pt-PT" dirty="0" err="1" smtClean="0"/>
              <a:t>and</a:t>
            </a:r>
            <a:r>
              <a:rPr lang="pt-PT" dirty="0" smtClean="0"/>
              <a:t> 2010.</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a:bodyPr>
          <a:lstStyle/>
          <a:p>
            <a:pPr marL="0" indent="0">
              <a:buNone/>
            </a:pPr>
            <a:r>
              <a:rPr lang="en-GB" dirty="0" smtClean="0"/>
              <a:t>To sum up, they </a:t>
            </a:r>
            <a:r>
              <a:rPr lang="en-GB" b="1" dirty="0" smtClean="0">
                <a:solidFill>
                  <a:srgbClr val="FF0000"/>
                </a:solidFill>
              </a:rPr>
              <a:t>want to show us </a:t>
            </a:r>
            <a:r>
              <a:rPr lang="en-GB" dirty="0" smtClean="0"/>
              <a:t>that they are an ethical company and care about the world, not only their own profit, as </a:t>
            </a:r>
            <a:r>
              <a:rPr lang="en-GB" b="1" dirty="0" smtClean="0">
                <a:solidFill>
                  <a:srgbClr val="FF0000"/>
                </a:solidFill>
              </a:rPr>
              <a:t>we can witness</a:t>
            </a:r>
            <a:r>
              <a:rPr lang="en-GB" dirty="0" smtClean="0"/>
              <a:t> through the change in focus in their advertising campaigns.</a:t>
            </a:r>
            <a:endParaRPr lang="pt-PT" dirty="0" smtClean="0"/>
          </a:p>
        </p:txBody>
      </p:sp>
      <p:sp>
        <p:nvSpPr>
          <p:cNvPr id="7" name="TextBox 6"/>
          <p:cNvSpPr txBox="1"/>
          <p:nvPr/>
        </p:nvSpPr>
        <p:spPr>
          <a:xfrm>
            <a:off x="3635896" y="5013176"/>
            <a:ext cx="3888432" cy="1384995"/>
          </a:xfrm>
          <a:prstGeom prst="rect">
            <a:avLst/>
          </a:prstGeom>
          <a:solidFill>
            <a:srgbClr val="FFFF00"/>
          </a:solidFill>
        </p:spPr>
        <p:txBody>
          <a:bodyPr wrap="square" rtlCol="0">
            <a:spAutoFit/>
          </a:bodyPr>
          <a:lstStyle/>
          <a:p>
            <a:r>
              <a:rPr lang="pt-PT" sz="2800" b="1" dirty="0" smtClean="0"/>
              <a:t>More </a:t>
            </a:r>
            <a:r>
              <a:rPr lang="pt-PT" sz="2800" b="1" dirty="0" err="1" smtClean="0"/>
              <a:t>impersonal</a:t>
            </a:r>
            <a:r>
              <a:rPr lang="pt-PT" sz="2800" b="1" dirty="0" smtClean="0"/>
              <a:t> &amp; more </a:t>
            </a:r>
            <a:r>
              <a:rPr lang="pt-PT" sz="2800" b="1" dirty="0" err="1" smtClean="0"/>
              <a:t>abstract</a:t>
            </a:r>
            <a:r>
              <a:rPr lang="pt-PT" sz="2800" b="1" dirty="0" smtClean="0"/>
              <a:t> </a:t>
            </a:r>
            <a:r>
              <a:rPr lang="pt-PT" sz="2800" b="1" dirty="0" err="1" smtClean="0"/>
              <a:t>lexis</a:t>
            </a:r>
            <a:r>
              <a:rPr lang="pt-PT" sz="2800" b="1" dirty="0" smtClean="0"/>
              <a:t> &amp; </a:t>
            </a:r>
            <a:r>
              <a:rPr lang="pt-PT" sz="2800" b="1" dirty="0" err="1" smtClean="0"/>
              <a:t>structures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19</a:t>
            </a:fld>
            <a:endParaRPr lang="pt-PT"/>
          </a:p>
        </p:txBody>
      </p:sp>
    </p:spTree>
    <p:extLst>
      <p:ext uri="{BB962C8B-B14F-4D97-AF65-F5344CB8AC3E}">
        <p14:creationId xmlns:p14="http://schemas.microsoft.com/office/powerpoint/2010/main" val="1977966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92500" lnSpcReduction="20000"/>
          </a:bodyPr>
          <a:lstStyle/>
          <a:p>
            <a:pPr marL="0" indent="0">
              <a:buNone/>
            </a:pPr>
            <a:r>
              <a:rPr lang="en-GB" dirty="0"/>
              <a:t>The case I’m analysing is Chevron’s. We were given two advertising campaigns, one from 2007 and another one from 2010, and even without a deep analysis of the content, we can witness a change in the focus of the company.</a:t>
            </a:r>
            <a:endParaRPr lang="pt-PT" dirty="0"/>
          </a:p>
          <a:p>
            <a:pPr marL="0" indent="0">
              <a:buNone/>
            </a:pPr>
            <a:r>
              <a:rPr lang="en-GB" dirty="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4" name="TextBox 3"/>
          <p:cNvSpPr txBox="1"/>
          <p:nvPr/>
        </p:nvSpPr>
        <p:spPr>
          <a:xfrm>
            <a:off x="430854" y="2609551"/>
            <a:ext cx="2808312" cy="1384995"/>
          </a:xfrm>
          <a:prstGeom prst="rect">
            <a:avLst/>
          </a:prstGeom>
          <a:solidFill>
            <a:srgbClr val="FFFF00"/>
          </a:solidFill>
        </p:spPr>
        <p:txBody>
          <a:bodyPr wrap="square" rtlCol="0">
            <a:spAutoFit/>
          </a:bodyPr>
          <a:lstStyle/>
          <a:p>
            <a:endParaRPr lang="pt-PT" sz="2800" b="1" dirty="0" smtClean="0"/>
          </a:p>
          <a:p>
            <a:r>
              <a:rPr lang="pt-PT" sz="2800" b="1" dirty="0" smtClean="0"/>
              <a:t>Use </a:t>
            </a:r>
            <a:r>
              <a:rPr lang="pt-PT" sz="2800" b="1" dirty="0" err="1" smtClean="0"/>
              <a:t>of</a:t>
            </a:r>
            <a:r>
              <a:rPr lang="pt-PT" sz="2800" b="1" dirty="0" smtClean="0"/>
              <a:t> 1st </a:t>
            </a:r>
            <a:r>
              <a:rPr lang="pt-PT" sz="2800" b="1" dirty="0" err="1" smtClean="0"/>
              <a:t>person</a:t>
            </a:r>
            <a:endParaRPr lang="pt-PT" sz="2800" b="1" dirty="0" smtClean="0"/>
          </a:p>
          <a:p>
            <a:endParaRPr lang="pt-PT" sz="2800" b="1" dirty="0"/>
          </a:p>
        </p:txBody>
      </p:sp>
      <p:sp>
        <p:nvSpPr>
          <p:cNvPr id="5" name="Slide Number Placeholder 4"/>
          <p:cNvSpPr>
            <a:spLocks noGrp="1"/>
          </p:cNvSpPr>
          <p:nvPr>
            <p:ph type="sldNum" sz="quarter" idx="12"/>
          </p:nvPr>
        </p:nvSpPr>
        <p:spPr/>
        <p:txBody>
          <a:bodyPr/>
          <a:lstStyle/>
          <a:p>
            <a:fld id="{A77464B7-D666-4C1F-97FD-7E3962095D4E}" type="slidenum">
              <a:rPr lang="pt-PT" smtClean="0"/>
              <a:t>2</a:t>
            </a:fld>
            <a:endParaRPr lang="pt-PT"/>
          </a:p>
        </p:txBody>
      </p:sp>
    </p:spTree>
    <p:extLst>
      <p:ext uri="{BB962C8B-B14F-4D97-AF65-F5344CB8AC3E}">
        <p14:creationId xmlns:p14="http://schemas.microsoft.com/office/powerpoint/2010/main" val="356416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a:t>
            </a:r>
            <a:r>
              <a:rPr lang="pt-PT" sz="3600" dirty="0" smtClean="0"/>
              <a:t>5.3 </a:t>
            </a:r>
            <a:r>
              <a:rPr lang="pt-PT" sz="3600" dirty="0" smtClean="0"/>
              <a:t>b</a:t>
            </a:r>
            <a:endParaRPr lang="pt-PT" sz="3600" dirty="0"/>
          </a:p>
        </p:txBody>
      </p:sp>
      <p:sp>
        <p:nvSpPr>
          <p:cNvPr id="3" name="Content Placeholder 2"/>
          <p:cNvSpPr>
            <a:spLocks noGrp="1"/>
          </p:cNvSpPr>
          <p:nvPr>
            <p:ph idx="1"/>
          </p:nvPr>
        </p:nvSpPr>
        <p:spPr>
          <a:xfrm>
            <a:off x="179512" y="980728"/>
            <a:ext cx="8964488" cy="5760640"/>
          </a:xfrm>
          <a:solidFill>
            <a:schemeClr val="accent5">
              <a:lumMod val="20000"/>
              <a:lumOff val="80000"/>
            </a:schemeClr>
          </a:solidFill>
        </p:spPr>
        <p:txBody>
          <a:bodyPr>
            <a:normAutofit fontScale="62500" lnSpcReduction="20000"/>
          </a:bodyPr>
          <a:lstStyle/>
          <a:p>
            <a:pPr marL="0" indent="0">
              <a:buNone/>
            </a:pPr>
            <a:r>
              <a:rPr lang="en-GB" dirty="0"/>
              <a:t>Nowadays, innovations are everywhere. We can find them in IT industry, marketing ones, logistic ones and even in services. Thanks to these innovations, we can observe incredible changes in the entire world. Let us concentrate on IT and marketing caused by IT workers and improvements.</a:t>
            </a:r>
            <a:endParaRPr lang="pt-PT" dirty="0"/>
          </a:p>
          <a:p>
            <a:pPr marL="0" indent="0">
              <a:buNone/>
            </a:pPr>
            <a:r>
              <a:rPr lang="en-GB" dirty="0"/>
              <a:t>To describe how the IT industry works we have to take a closer look at the information. We can find this information in Figure 1. It shows global unit shipments for iPods, iPhones and iPads during the first 6 quarters after the launch. In the graph we can observe completely different, but growth for all devices.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a:t>rd</a:t>
            </a:r>
            <a:r>
              <a:rPr lang="en-GB" dirty="0"/>
              <a:t>, 4</a:t>
            </a:r>
            <a:r>
              <a:rPr lang="en-GB" baseline="30000" dirty="0"/>
              <a:t>th</a:t>
            </a:r>
            <a:r>
              <a:rPr lang="en-GB" dirty="0"/>
              <a:t> and 5</a:t>
            </a:r>
            <a:r>
              <a:rPr lang="en-GB" baseline="30000" dirty="0"/>
              <a:t>th</a:t>
            </a:r>
            <a:r>
              <a:rPr lang="en-GB" dirty="0"/>
              <a:t> quarters, before climbing to 10 thousand in the last quarter. </a:t>
            </a:r>
            <a:endParaRPr lang="pt-PT" dirty="0"/>
          </a:p>
          <a:p>
            <a:pPr marL="0" indent="0">
              <a:buNone/>
            </a:pPr>
            <a:r>
              <a:rPr lang="en-GB" dirty="0"/>
              <a:t>It is hard to say what caused the different unit shipments. If we can observe lasting growth, we can also suppose that the quantity is going to grow in the future. That means 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We can say that the aim of companies is not to have the highest amount of viewers in general, but rather the most concentrated public which belongs to their target market.</a:t>
            </a:r>
            <a:endParaRPr lang="pt-PT" dirty="0"/>
          </a:p>
        </p:txBody>
      </p:sp>
      <p:sp>
        <p:nvSpPr>
          <p:cNvPr id="4" name="Slide Number Placeholder 3"/>
          <p:cNvSpPr>
            <a:spLocks noGrp="1"/>
          </p:cNvSpPr>
          <p:nvPr>
            <p:ph type="sldNum" sz="quarter" idx="12"/>
          </p:nvPr>
        </p:nvSpPr>
        <p:spPr/>
        <p:txBody>
          <a:bodyPr/>
          <a:lstStyle/>
          <a:p>
            <a:fld id="{A77464B7-D666-4C1F-97FD-7E3962095D4E}" type="slidenum">
              <a:rPr lang="pt-PT" smtClean="0"/>
              <a:t>20</a:t>
            </a:fld>
            <a:endParaRPr lang="pt-PT"/>
          </a:p>
        </p:txBody>
      </p:sp>
      <p:sp>
        <p:nvSpPr>
          <p:cNvPr id="5" name="TextBox 4"/>
          <p:cNvSpPr txBox="1"/>
          <p:nvPr/>
        </p:nvSpPr>
        <p:spPr>
          <a:xfrm>
            <a:off x="4211960" y="2636912"/>
            <a:ext cx="3888432" cy="954107"/>
          </a:xfrm>
          <a:prstGeom prst="rect">
            <a:avLst/>
          </a:prstGeom>
          <a:solidFill>
            <a:srgbClr val="FFFF00"/>
          </a:solidFill>
        </p:spPr>
        <p:txBody>
          <a:bodyPr wrap="square" rtlCol="0">
            <a:spAutoFit/>
          </a:bodyPr>
          <a:lstStyle/>
          <a:p>
            <a:r>
              <a:rPr lang="pt-PT" sz="2800" b="1" dirty="0" smtClean="0"/>
              <a:t>1st </a:t>
            </a:r>
            <a:r>
              <a:rPr lang="pt-PT" sz="2800" b="1" dirty="0" err="1" smtClean="0"/>
              <a:t>person</a:t>
            </a:r>
            <a:r>
              <a:rPr lang="pt-PT" sz="2800" b="1" dirty="0" smtClean="0"/>
              <a:t> as </a:t>
            </a:r>
            <a:r>
              <a:rPr lang="pt-PT" sz="2800" b="1" dirty="0" err="1" smtClean="0"/>
              <a:t>subject</a:t>
            </a:r>
            <a:r>
              <a:rPr lang="pt-PT" sz="2800" b="1" dirty="0" smtClean="0"/>
              <a:t> </a:t>
            </a:r>
            <a:r>
              <a:rPr lang="pt-PT" sz="2800" b="1" dirty="0" err="1" smtClean="0"/>
              <a:t>and</a:t>
            </a:r>
            <a:r>
              <a:rPr lang="pt-PT" sz="2800" b="1" dirty="0"/>
              <a:t> </a:t>
            </a:r>
            <a:r>
              <a:rPr lang="pt-PT" sz="2800" b="1" dirty="0" err="1" smtClean="0"/>
              <a:t>theme</a:t>
            </a:r>
            <a:endParaRPr lang="pt-PT" sz="2800" b="1" dirty="0" smtClean="0"/>
          </a:p>
        </p:txBody>
      </p:sp>
    </p:spTree>
    <p:extLst>
      <p:ext uri="{BB962C8B-B14F-4D97-AF65-F5344CB8AC3E}">
        <p14:creationId xmlns:p14="http://schemas.microsoft.com/office/powerpoint/2010/main" val="361862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a:t>
            </a:r>
            <a:r>
              <a:rPr lang="pt-PT" sz="3600" dirty="0" smtClean="0"/>
              <a:t>5.3 </a:t>
            </a:r>
            <a:r>
              <a:rPr lang="pt-PT" sz="3600" dirty="0" smtClean="0"/>
              <a:t>b</a:t>
            </a:r>
            <a:endParaRPr lang="pt-PT" sz="3600" dirty="0"/>
          </a:p>
        </p:txBody>
      </p:sp>
      <p:sp>
        <p:nvSpPr>
          <p:cNvPr id="3" name="Content Placeholder 2"/>
          <p:cNvSpPr>
            <a:spLocks noGrp="1"/>
          </p:cNvSpPr>
          <p:nvPr>
            <p:ph idx="1"/>
          </p:nvPr>
        </p:nvSpPr>
        <p:spPr>
          <a:xfrm>
            <a:off x="179512" y="980728"/>
            <a:ext cx="8964488" cy="5760640"/>
          </a:xfrm>
          <a:solidFill>
            <a:schemeClr val="accent5">
              <a:lumMod val="20000"/>
              <a:lumOff val="80000"/>
            </a:schemeClr>
          </a:solidFill>
        </p:spPr>
        <p:txBody>
          <a:bodyPr>
            <a:normAutofit fontScale="62500" lnSpcReduction="20000"/>
          </a:bodyPr>
          <a:lstStyle/>
          <a:p>
            <a:pPr marL="0" indent="0">
              <a:buNone/>
            </a:pPr>
            <a:r>
              <a:rPr lang="en-GB" dirty="0"/>
              <a:t>Nowadays, innovations are everywhere. </a:t>
            </a:r>
            <a:r>
              <a:rPr lang="en-GB" b="1" dirty="0">
                <a:solidFill>
                  <a:srgbClr val="FF0000"/>
                </a:solidFill>
              </a:rPr>
              <a:t>We can find </a:t>
            </a:r>
            <a:r>
              <a:rPr lang="en-GB" dirty="0"/>
              <a:t>them in IT industry, marketing ones, logistic ones and even in services. Thanks to these innovations, </a:t>
            </a:r>
            <a:r>
              <a:rPr lang="en-GB" b="1" dirty="0">
                <a:solidFill>
                  <a:srgbClr val="FF0000"/>
                </a:solidFill>
              </a:rPr>
              <a:t>we can observe </a:t>
            </a:r>
            <a:r>
              <a:rPr lang="en-GB" dirty="0"/>
              <a:t>incredible changes in the entire world. </a:t>
            </a:r>
            <a:r>
              <a:rPr lang="en-GB" b="1" dirty="0">
                <a:solidFill>
                  <a:srgbClr val="FF0000"/>
                </a:solidFill>
              </a:rPr>
              <a:t>Let us concentrate </a:t>
            </a:r>
            <a:r>
              <a:rPr lang="en-GB" dirty="0"/>
              <a:t>on IT and marketing caused by IT workers and improvements.</a:t>
            </a:r>
            <a:endParaRPr lang="pt-PT" dirty="0"/>
          </a:p>
          <a:p>
            <a:pPr marL="0" indent="0">
              <a:buNone/>
            </a:pPr>
            <a:r>
              <a:rPr lang="en-GB" dirty="0"/>
              <a:t>To describe how the IT industry works </a:t>
            </a:r>
            <a:r>
              <a:rPr lang="en-GB" b="1" dirty="0">
                <a:solidFill>
                  <a:srgbClr val="FF0000"/>
                </a:solidFill>
              </a:rPr>
              <a:t>we have to take a closer look </a:t>
            </a:r>
            <a:r>
              <a:rPr lang="en-GB" dirty="0"/>
              <a:t>at the information. </a:t>
            </a:r>
            <a:r>
              <a:rPr lang="en-GB" b="1" dirty="0">
                <a:solidFill>
                  <a:srgbClr val="FF0000"/>
                </a:solidFill>
              </a:rPr>
              <a:t>We can find </a:t>
            </a:r>
            <a:r>
              <a:rPr lang="en-GB" dirty="0"/>
              <a:t>this information in Figure 1. It shows global unit shipments for iPods, iPhones and iPads during the first 6 quarters after the launch. In the graph </a:t>
            </a:r>
            <a:r>
              <a:rPr lang="en-GB" b="1" dirty="0">
                <a:solidFill>
                  <a:srgbClr val="FF0000"/>
                </a:solidFill>
              </a:rPr>
              <a:t>we can observe </a:t>
            </a:r>
            <a:r>
              <a:rPr lang="en-GB" dirty="0"/>
              <a:t>completely different, but growth for all devices.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a:t>rd</a:t>
            </a:r>
            <a:r>
              <a:rPr lang="en-GB" dirty="0"/>
              <a:t>, 4</a:t>
            </a:r>
            <a:r>
              <a:rPr lang="en-GB" baseline="30000" dirty="0"/>
              <a:t>th</a:t>
            </a:r>
            <a:r>
              <a:rPr lang="en-GB" dirty="0"/>
              <a:t> and 5</a:t>
            </a:r>
            <a:r>
              <a:rPr lang="en-GB" baseline="30000" dirty="0"/>
              <a:t>th</a:t>
            </a:r>
            <a:r>
              <a:rPr lang="en-GB" dirty="0"/>
              <a:t> quarters, before climbing to 10 thousand in the last quarter. </a:t>
            </a:r>
            <a:endParaRPr lang="pt-PT" dirty="0"/>
          </a:p>
          <a:p>
            <a:pPr marL="0" indent="0">
              <a:buNone/>
            </a:pPr>
            <a:r>
              <a:rPr lang="en-GB" dirty="0"/>
              <a:t>It is hard to say what caused the different unit shipments. If </a:t>
            </a:r>
            <a:r>
              <a:rPr lang="en-GB" b="1" dirty="0">
                <a:solidFill>
                  <a:srgbClr val="FF0000"/>
                </a:solidFill>
              </a:rPr>
              <a:t>we can observe </a:t>
            </a:r>
            <a:r>
              <a:rPr lang="en-GB" dirty="0"/>
              <a:t>lasting growth, </a:t>
            </a:r>
            <a:r>
              <a:rPr lang="en-GB" b="1" dirty="0">
                <a:solidFill>
                  <a:srgbClr val="FF0000"/>
                </a:solidFill>
              </a:rPr>
              <a:t>we can also suppose </a:t>
            </a:r>
            <a:r>
              <a:rPr lang="en-GB" dirty="0"/>
              <a:t>that the quantity is going to grow in the future. That means 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a:t>
            </a:r>
            <a:r>
              <a:rPr lang="en-GB" b="1" dirty="0">
                <a:solidFill>
                  <a:srgbClr val="FF0000"/>
                </a:solidFill>
              </a:rPr>
              <a:t>We can say that </a:t>
            </a:r>
            <a:r>
              <a:rPr lang="en-GB" dirty="0"/>
              <a:t>the aim of companies is not to have the highest amount of viewers in general, but rather the most concentrated public which belongs to their target market.</a:t>
            </a:r>
            <a:endParaRPr lang="pt-PT" dirty="0"/>
          </a:p>
        </p:txBody>
      </p:sp>
      <p:sp>
        <p:nvSpPr>
          <p:cNvPr id="4" name="TextBox 3"/>
          <p:cNvSpPr txBox="1"/>
          <p:nvPr/>
        </p:nvSpPr>
        <p:spPr>
          <a:xfrm>
            <a:off x="4211960" y="2636912"/>
            <a:ext cx="3888432" cy="954107"/>
          </a:xfrm>
          <a:prstGeom prst="rect">
            <a:avLst/>
          </a:prstGeom>
          <a:solidFill>
            <a:srgbClr val="FFFF00"/>
          </a:solidFill>
        </p:spPr>
        <p:txBody>
          <a:bodyPr wrap="square" rtlCol="0">
            <a:spAutoFit/>
          </a:bodyPr>
          <a:lstStyle/>
          <a:p>
            <a:r>
              <a:rPr lang="pt-PT" sz="2800" b="1" dirty="0" smtClean="0"/>
              <a:t>1st </a:t>
            </a:r>
            <a:r>
              <a:rPr lang="pt-PT" sz="2800" b="1" dirty="0" err="1" smtClean="0"/>
              <a:t>person</a:t>
            </a:r>
            <a:r>
              <a:rPr lang="pt-PT" sz="2800" b="1" dirty="0" smtClean="0"/>
              <a:t> as </a:t>
            </a:r>
            <a:r>
              <a:rPr lang="pt-PT" sz="2800" b="1" dirty="0" err="1" smtClean="0"/>
              <a:t>subject</a:t>
            </a:r>
            <a:r>
              <a:rPr lang="pt-PT" sz="2800" b="1" dirty="0" smtClean="0"/>
              <a:t> </a:t>
            </a:r>
            <a:r>
              <a:rPr lang="pt-PT" sz="2800" b="1" dirty="0" err="1" smtClean="0"/>
              <a:t>and</a:t>
            </a:r>
            <a:r>
              <a:rPr lang="pt-PT" sz="2800" b="1" dirty="0"/>
              <a:t> </a:t>
            </a:r>
            <a:r>
              <a:rPr lang="pt-PT" sz="2800" b="1" dirty="0" err="1" smtClean="0"/>
              <a:t>theme</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21</a:t>
            </a:fld>
            <a:endParaRPr lang="pt-PT"/>
          </a:p>
        </p:txBody>
      </p:sp>
    </p:spTree>
    <p:extLst>
      <p:ext uri="{BB962C8B-B14F-4D97-AF65-F5344CB8AC3E}">
        <p14:creationId xmlns:p14="http://schemas.microsoft.com/office/powerpoint/2010/main" val="2393412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a:t>
            </a:r>
            <a:r>
              <a:rPr lang="pt-PT" sz="3600" dirty="0" smtClean="0"/>
              <a:t>5.3 </a:t>
            </a:r>
            <a:r>
              <a:rPr lang="pt-PT" sz="3600" dirty="0" smtClean="0"/>
              <a:t>b</a:t>
            </a:r>
            <a:endParaRPr lang="pt-PT" sz="3600" dirty="0"/>
          </a:p>
        </p:txBody>
      </p:sp>
      <p:sp>
        <p:nvSpPr>
          <p:cNvPr id="3" name="Content Placeholder 2"/>
          <p:cNvSpPr>
            <a:spLocks noGrp="1"/>
          </p:cNvSpPr>
          <p:nvPr>
            <p:ph idx="1"/>
          </p:nvPr>
        </p:nvSpPr>
        <p:spPr>
          <a:xfrm>
            <a:off x="179512" y="980728"/>
            <a:ext cx="8964488" cy="5760640"/>
          </a:xfrm>
          <a:solidFill>
            <a:schemeClr val="accent5">
              <a:lumMod val="20000"/>
              <a:lumOff val="80000"/>
            </a:schemeClr>
          </a:solidFill>
        </p:spPr>
        <p:txBody>
          <a:bodyPr>
            <a:normAutofit fontScale="92500" lnSpcReduction="10000"/>
          </a:bodyPr>
          <a:lstStyle/>
          <a:p>
            <a:pPr marL="0" indent="0">
              <a:buNone/>
            </a:pPr>
            <a:r>
              <a:rPr lang="en-GB" dirty="0" smtClean="0"/>
              <a:t>It </a:t>
            </a:r>
            <a:r>
              <a:rPr lang="en-GB" dirty="0"/>
              <a:t>is hard to say what caused the different unit shipments. If we can observe lasting growth, we can also suppose that the quantity is going to grow in the future. That means 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We can say that the aim of companies is not to have the highest amount of viewers in general, but rather the most concentrated public which belongs to their target market.</a:t>
            </a:r>
            <a:endParaRPr lang="pt-PT" dirty="0"/>
          </a:p>
        </p:txBody>
      </p:sp>
      <p:sp>
        <p:nvSpPr>
          <p:cNvPr id="4" name="TextBox 3"/>
          <p:cNvSpPr txBox="1"/>
          <p:nvPr/>
        </p:nvSpPr>
        <p:spPr>
          <a:xfrm>
            <a:off x="1115616" y="644567"/>
            <a:ext cx="3888432" cy="954107"/>
          </a:xfrm>
          <a:prstGeom prst="rect">
            <a:avLst/>
          </a:prstGeom>
          <a:solidFill>
            <a:srgbClr val="FFFF00"/>
          </a:solidFill>
        </p:spPr>
        <p:txBody>
          <a:bodyPr wrap="square" rtlCol="0">
            <a:spAutoFit/>
          </a:bodyPr>
          <a:lstStyle/>
          <a:p>
            <a:r>
              <a:rPr lang="pt-PT" sz="2800" b="1" dirty="0" smtClean="0"/>
              <a:t>More </a:t>
            </a:r>
            <a:r>
              <a:rPr lang="pt-PT" sz="2800" b="1" dirty="0" err="1" smtClean="0"/>
              <a:t>congruent</a:t>
            </a:r>
            <a:r>
              <a:rPr lang="pt-PT" sz="2800" b="1" dirty="0" smtClean="0"/>
              <a:t> </a:t>
            </a:r>
            <a:r>
              <a:rPr lang="pt-PT" sz="2800" b="1" dirty="0" err="1" smtClean="0"/>
              <a:t>lexis</a:t>
            </a:r>
            <a:r>
              <a:rPr lang="pt-PT" sz="2800" b="1" dirty="0" smtClean="0"/>
              <a:t> for </a:t>
            </a:r>
            <a:r>
              <a:rPr lang="pt-PT" sz="2800" b="1" dirty="0" err="1" smtClean="0"/>
              <a:t>reasoning</a:t>
            </a:r>
            <a:r>
              <a:rPr lang="pt-PT" sz="2800" b="1" dirty="0" smtClean="0"/>
              <a:t> </a:t>
            </a:r>
          </a:p>
        </p:txBody>
      </p:sp>
      <p:sp>
        <p:nvSpPr>
          <p:cNvPr id="6" name="Slide Number Placeholder 5"/>
          <p:cNvSpPr>
            <a:spLocks noGrp="1"/>
          </p:cNvSpPr>
          <p:nvPr>
            <p:ph type="sldNum" sz="quarter" idx="12"/>
          </p:nvPr>
        </p:nvSpPr>
        <p:spPr/>
        <p:txBody>
          <a:bodyPr/>
          <a:lstStyle/>
          <a:p>
            <a:fld id="{A77464B7-D666-4C1F-97FD-7E3962095D4E}" type="slidenum">
              <a:rPr lang="pt-PT" smtClean="0"/>
              <a:t>22</a:t>
            </a:fld>
            <a:endParaRPr lang="pt-PT"/>
          </a:p>
        </p:txBody>
      </p:sp>
    </p:spTree>
    <p:extLst>
      <p:ext uri="{BB962C8B-B14F-4D97-AF65-F5344CB8AC3E}">
        <p14:creationId xmlns:p14="http://schemas.microsoft.com/office/powerpoint/2010/main" val="16629557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a:t>
            </a:r>
            <a:r>
              <a:rPr lang="pt-PT" sz="3600" dirty="0" smtClean="0"/>
              <a:t>5.3 </a:t>
            </a:r>
            <a:r>
              <a:rPr lang="pt-PT" sz="3600" dirty="0" smtClean="0"/>
              <a:t>b</a:t>
            </a:r>
            <a:endParaRPr lang="pt-PT" sz="3600" dirty="0"/>
          </a:p>
        </p:txBody>
      </p:sp>
      <p:sp>
        <p:nvSpPr>
          <p:cNvPr id="3" name="Content Placeholder 2"/>
          <p:cNvSpPr>
            <a:spLocks noGrp="1"/>
          </p:cNvSpPr>
          <p:nvPr>
            <p:ph idx="1"/>
          </p:nvPr>
        </p:nvSpPr>
        <p:spPr>
          <a:xfrm>
            <a:off x="179512" y="980728"/>
            <a:ext cx="8964488" cy="5760640"/>
          </a:xfrm>
          <a:solidFill>
            <a:schemeClr val="accent5">
              <a:lumMod val="20000"/>
              <a:lumOff val="80000"/>
            </a:schemeClr>
          </a:solidFill>
        </p:spPr>
        <p:txBody>
          <a:bodyPr>
            <a:normAutofit fontScale="92500" lnSpcReduction="10000"/>
          </a:bodyPr>
          <a:lstStyle/>
          <a:p>
            <a:pPr marL="0" indent="0">
              <a:buNone/>
            </a:pPr>
            <a:r>
              <a:rPr lang="en-GB" dirty="0" smtClean="0"/>
              <a:t>It </a:t>
            </a:r>
            <a:r>
              <a:rPr lang="en-GB" dirty="0"/>
              <a:t>is hard to say what caused the different unit shipments. If we can observe lasting growth, </a:t>
            </a:r>
            <a:r>
              <a:rPr lang="en-GB" b="1" dirty="0">
                <a:solidFill>
                  <a:srgbClr val="FF0000"/>
                </a:solidFill>
              </a:rPr>
              <a:t>we can also suppose </a:t>
            </a:r>
            <a:r>
              <a:rPr lang="en-GB" dirty="0"/>
              <a:t>that the quantity is going to grow in the future. </a:t>
            </a:r>
            <a:r>
              <a:rPr lang="en-GB" b="1" dirty="0">
                <a:solidFill>
                  <a:srgbClr val="FF0000"/>
                </a:solidFill>
              </a:rPr>
              <a:t>That means </a:t>
            </a:r>
            <a:r>
              <a:rPr lang="en-GB" dirty="0"/>
              <a:t>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a:t>
            </a:r>
            <a:r>
              <a:rPr lang="en-GB" b="1" dirty="0">
                <a:solidFill>
                  <a:srgbClr val="FF0000"/>
                </a:solidFill>
              </a:rPr>
              <a:t>We can say </a:t>
            </a:r>
            <a:r>
              <a:rPr lang="en-GB" dirty="0"/>
              <a:t>that the aim of companies is not to have the highest amount of viewers in general, but rather the most concentrated public which belongs to their target market.</a:t>
            </a:r>
            <a:endParaRPr lang="pt-PT" dirty="0"/>
          </a:p>
        </p:txBody>
      </p:sp>
      <p:sp>
        <p:nvSpPr>
          <p:cNvPr id="4" name="TextBox 3"/>
          <p:cNvSpPr txBox="1"/>
          <p:nvPr/>
        </p:nvSpPr>
        <p:spPr>
          <a:xfrm>
            <a:off x="1115616" y="644567"/>
            <a:ext cx="3888432" cy="954107"/>
          </a:xfrm>
          <a:prstGeom prst="rect">
            <a:avLst/>
          </a:prstGeom>
          <a:solidFill>
            <a:srgbClr val="FFFF00"/>
          </a:solidFill>
        </p:spPr>
        <p:txBody>
          <a:bodyPr wrap="square" rtlCol="0">
            <a:spAutoFit/>
          </a:bodyPr>
          <a:lstStyle/>
          <a:p>
            <a:r>
              <a:rPr lang="pt-PT" sz="2800" b="1" dirty="0" smtClean="0"/>
              <a:t>More </a:t>
            </a:r>
            <a:r>
              <a:rPr lang="pt-PT" sz="2800" b="1" dirty="0" err="1" smtClean="0"/>
              <a:t>congruent</a:t>
            </a:r>
            <a:r>
              <a:rPr lang="pt-PT" sz="2800" b="1" dirty="0" smtClean="0"/>
              <a:t> </a:t>
            </a:r>
            <a:r>
              <a:rPr lang="pt-PT" sz="2800" b="1" dirty="0" err="1" smtClean="0"/>
              <a:t>lexis</a:t>
            </a:r>
            <a:r>
              <a:rPr lang="pt-PT" sz="2800" b="1" dirty="0" smtClean="0"/>
              <a:t> for </a:t>
            </a:r>
            <a:r>
              <a:rPr lang="pt-PT" sz="2800" b="1" dirty="0" err="1" smtClean="0"/>
              <a:t>reasoning</a:t>
            </a:r>
            <a:r>
              <a:rPr lang="pt-PT" sz="2800" b="1" dirty="0" smtClean="0"/>
              <a:t> </a:t>
            </a:r>
          </a:p>
        </p:txBody>
      </p:sp>
      <p:sp>
        <p:nvSpPr>
          <p:cNvPr id="5" name="TextBox 4"/>
          <p:cNvSpPr txBox="1"/>
          <p:nvPr/>
        </p:nvSpPr>
        <p:spPr>
          <a:xfrm>
            <a:off x="4355976" y="3573016"/>
            <a:ext cx="3888432" cy="954107"/>
          </a:xfrm>
          <a:prstGeom prst="rect">
            <a:avLst/>
          </a:prstGeom>
          <a:solidFill>
            <a:srgbClr val="FFFF00"/>
          </a:solidFill>
        </p:spPr>
        <p:txBody>
          <a:bodyPr wrap="square" rtlCol="0">
            <a:spAutoFit/>
          </a:bodyPr>
          <a:lstStyle/>
          <a:p>
            <a:r>
              <a:rPr lang="pt-PT" sz="2800" b="1" dirty="0" err="1" smtClean="0"/>
              <a:t>Awkward</a:t>
            </a:r>
            <a:r>
              <a:rPr lang="pt-PT" sz="2800" b="1" dirty="0" smtClean="0"/>
              <a:t> </a:t>
            </a:r>
            <a:r>
              <a:rPr lang="pt-PT" sz="2800" b="1" dirty="0" err="1" smtClean="0"/>
              <a:t>thematic</a:t>
            </a:r>
            <a:r>
              <a:rPr lang="pt-PT" sz="2800" b="1" dirty="0" smtClean="0"/>
              <a:t> </a:t>
            </a:r>
            <a:r>
              <a:rPr lang="pt-PT" sz="2800" b="1" dirty="0" err="1" smtClean="0"/>
              <a:t>progression</a:t>
            </a:r>
            <a:endParaRPr lang="pt-PT" sz="2800" b="1" dirty="0" smtClean="0"/>
          </a:p>
        </p:txBody>
      </p:sp>
      <p:sp>
        <p:nvSpPr>
          <p:cNvPr id="6" name="Slide Number Placeholder 5"/>
          <p:cNvSpPr>
            <a:spLocks noGrp="1"/>
          </p:cNvSpPr>
          <p:nvPr>
            <p:ph type="sldNum" sz="quarter" idx="12"/>
          </p:nvPr>
        </p:nvSpPr>
        <p:spPr/>
        <p:txBody>
          <a:bodyPr/>
          <a:lstStyle/>
          <a:p>
            <a:fld id="{A77464B7-D666-4C1F-97FD-7E3962095D4E}" type="slidenum">
              <a:rPr lang="pt-PT" smtClean="0"/>
              <a:t>23</a:t>
            </a:fld>
            <a:endParaRPr lang="pt-PT"/>
          </a:p>
        </p:txBody>
      </p:sp>
    </p:spTree>
    <p:extLst>
      <p:ext uri="{BB962C8B-B14F-4D97-AF65-F5344CB8AC3E}">
        <p14:creationId xmlns:p14="http://schemas.microsoft.com/office/powerpoint/2010/main" val="320099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a:t>
            </a:r>
            <a:r>
              <a:rPr lang="pt-PT" sz="3600" dirty="0" smtClean="0"/>
              <a:t>5.3 </a:t>
            </a:r>
            <a:r>
              <a:rPr lang="pt-PT" sz="3600" dirty="0" smtClean="0"/>
              <a:t>b</a:t>
            </a:r>
            <a:endParaRPr lang="pt-PT" sz="3600" dirty="0"/>
          </a:p>
        </p:txBody>
      </p:sp>
      <p:sp>
        <p:nvSpPr>
          <p:cNvPr id="3" name="Content Placeholder 2"/>
          <p:cNvSpPr>
            <a:spLocks noGrp="1"/>
          </p:cNvSpPr>
          <p:nvPr>
            <p:ph idx="1"/>
          </p:nvPr>
        </p:nvSpPr>
        <p:spPr>
          <a:xfrm>
            <a:off x="179512" y="980728"/>
            <a:ext cx="8964488" cy="5760640"/>
          </a:xfrm>
          <a:solidFill>
            <a:schemeClr val="accent5">
              <a:lumMod val="20000"/>
              <a:lumOff val="80000"/>
            </a:schemeClr>
          </a:solidFill>
        </p:spPr>
        <p:txBody>
          <a:bodyPr>
            <a:normAutofit fontScale="92500" lnSpcReduction="10000"/>
          </a:bodyPr>
          <a:lstStyle/>
          <a:p>
            <a:pPr marL="0" indent="0">
              <a:buNone/>
            </a:pPr>
            <a:r>
              <a:rPr lang="en-GB" dirty="0" smtClean="0"/>
              <a:t>It </a:t>
            </a:r>
            <a:r>
              <a:rPr lang="en-GB" dirty="0"/>
              <a:t>is hard to say what caused the different unit shipments. If we can observe lasting growth, </a:t>
            </a:r>
            <a:r>
              <a:rPr lang="en-GB" b="1" dirty="0"/>
              <a:t>we can also suppose </a:t>
            </a:r>
            <a:r>
              <a:rPr lang="en-GB" dirty="0"/>
              <a:t>that the quantity is going to grow in the future. </a:t>
            </a:r>
            <a:r>
              <a:rPr lang="en-GB" b="1" dirty="0"/>
              <a:t>That means </a:t>
            </a:r>
            <a:r>
              <a:rPr lang="en-GB" dirty="0"/>
              <a:t>that from the beginning of use of these devices, people communicate with the world and get incredible quantities of information. </a:t>
            </a:r>
            <a:r>
              <a:rPr lang="en-GB" b="1" dirty="0">
                <a:solidFill>
                  <a:srgbClr val="FF0000"/>
                </a:solidFill>
              </a:rPr>
              <a:t>Nowadays, the information</a:t>
            </a:r>
            <a:r>
              <a:rPr lang="en-GB" dirty="0"/>
              <a:t> sent via the Internet occurs in each part of the world. This is just the tip of the iceberg for possibilities given to industries, such as marketing and advertising. </a:t>
            </a:r>
            <a:r>
              <a:rPr lang="en-GB" b="1" dirty="0"/>
              <a:t>We can say </a:t>
            </a:r>
            <a:r>
              <a:rPr lang="en-GB" dirty="0"/>
              <a:t>that the aim of companies is not to have the highest amount of viewers in general, but rather the most concentrated public which belongs to their target market.</a:t>
            </a:r>
            <a:endParaRPr lang="pt-PT" dirty="0"/>
          </a:p>
        </p:txBody>
      </p:sp>
      <p:sp>
        <p:nvSpPr>
          <p:cNvPr id="4" name="TextBox 3"/>
          <p:cNvSpPr txBox="1"/>
          <p:nvPr/>
        </p:nvSpPr>
        <p:spPr>
          <a:xfrm>
            <a:off x="1115616" y="644567"/>
            <a:ext cx="3888432" cy="954107"/>
          </a:xfrm>
          <a:prstGeom prst="rect">
            <a:avLst/>
          </a:prstGeom>
          <a:solidFill>
            <a:srgbClr val="FFFF00"/>
          </a:solidFill>
        </p:spPr>
        <p:txBody>
          <a:bodyPr wrap="square" rtlCol="0">
            <a:spAutoFit/>
          </a:bodyPr>
          <a:lstStyle/>
          <a:p>
            <a:r>
              <a:rPr lang="pt-PT" sz="2800" b="1" dirty="0" smtClean="0"/>
              <a:t>More </a:t>
            </a:r>
            <a:r>
              <a:rPr lang="pt-PT" sz="2800" b="1" dirty="0" err="1" smtClean="0"/>
              <a:t>congruent</a:t>
            </a:r>
            <a:r>
              <a:rPr lang="pt-PT" sz="2800" b="1" dirty="0" smtClean="0"/>
              <a:t> </a:t>
            </a:r>
            <a:r>
              <a:rPr lang="pt-PT" sz="2800" b="1" dirty="0" err="1" smtClean="0"/>
              <a:t>lexis</a:t>
            </a:r>
            <a:r>
              <a:rPr lang="pt-PT" sz="2800" b="1" dirty="0" smtClean="0"/>
              <a:t> for </a:t>
            </a:r>
            <a:r>
              <a:rPr lang="pt-PT" sz="2800" b="1" dirty="0" err="1" smtClean="0"/>
              <a:t>reasoning</a:t>
            </a:r>
            <a:r>
              <a:rPr lang="pt-PT" sz="2800" b="1" dirty="0" smtClean="0"/>
              <a:t> </a:t>
            </a:r>
          </a:p>
        </p:txBody>
      </p:sp>
      <p:sp>
        <p:nvSpPr>
          <p:cNvPr id="5" name="TextBox 4"/>
          <p:cNvSpPr txBox="1"/>
          <p:nvPr/>
        </p:nvSpPr>
        <p:spPr>
          <a:xfrm>
            <a:off x="4355976" y="3573016"/>
            <a:ext cx="3888432" cy="954107"/>
          </a:xfrm>
          <a:prstGeom prst="rect">
            <a:avLst/>
          </a:prstGeom>
          <a:solidFill>
            <a:srgbClr val="FFFF00"/>
          </a:solidFill>
        </p:spPr>
        <p:txBody>
          <a:bodyPr wrap="square" rtlCol="0">
            <a:spAutoFit/>
          </a:bodyPr>
          <a:lstStyle/>
          <a:p>
            <a:r>
              <a:rPr lang="pt-PT" sz="2800" b="1" dirty="0" err="1" smtClean="0"/>
              <a:t>Awkward</a:t>
            </a:r>
            <a:r>
              <a:rPr lang="pt-PT" sz="2800" b="1" dirty="0" smtClean="0"/>
              <a:t> </a:t>
            </a:r>
            <a:r>
              <a:rPr lang="pt-PT" sz="2800" b="1" dirty="0" err="1" smtClean="0"/>
              <a:t>thematic</a:t>
            </a:r>
            <a:r>
              <a:rPr lang="pt-PT" sz="2800" b="1" dirty="0" smtClean="0"/>
              <a:t> </a:t>
            </a:r>
            <a:r>
              <a:rPr lang="pt-PT" sz="2800" b="1" dirty="0" err="1" smtClean="0"/>
              <a:t>progression</a:t>
            </a:r>
            <a:endParaRPr lang="pt-PT" sz="2800" b="1" dirty="0" smtClean="0"/>
          </a:p>
        </p:txBody>
      </p:sp>
      <p:sp>
        <p:nvSpPr>
          <p:cNvPr id="6" name="Slide Number Placeholder 5"/>
          <p:cNvSpPr>
            <a:spLocks noGrp="1"/>
          </p:cNvSpPr>
          <p:nvPr>
            <p:ph type="sldNum" sz="quarter" idx="12"/>
          </p:nvPr>
        </p:nvSpPr>
        <p:spPr/>
        <p:txBody>
          <a:bodyPr/>
          <a:lstStyle/>
          <a:p>
            <a:fld id="{A77464B7-D666-4C1F-97FD-7E3962095D4E}" type="slidenum">
              <a:rPr lang="pt-PT" smtClean="0"/>
              <a:t>24</a:t>
            </a:fld>
            <a:endParaRPr lang="pt-PT"/>
          </a:p>
        </p:txBody>
      </p:sp>
    </p:spTree>
    <p:extLst>
      <p:ext uri="{BB962C8B-B14F-4D97-AF65-F5344CB8AC3E}">
        <p14:creationId xmlns:p14="http://schemas.microsoft.com/office/powerpoint/2010/main" val="9818384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a:t>b</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lnSpcReduction="10000"/>
          </a:bodyPr>
          <a:lstStyle/>
          <a:p>
            <a:pPr marL="0" indent="0">
              <a:buNone/>
            </a:pPr>
            <a:r>
              <a:rPr lang="pt-PT" dirty="0" err="1" smtClean="0"/>
              <a:t>Nowadays</a:t>
            </a:r>
            <a:r>
              <a:rPr lang="pt-PT" dirty="0" smtClean="0"/>
              <a:t> </a:t>
            </a:r>
            <a:r>
              <a:rPr lang="pt-PT" dirty="0" err="1" smtClean="0"/>
              <a:t>innovations</a:t>
            </a:r>
            <a:r>
              <a:rPr lang="pt-PT" dirty="0" smtClean="0"/>
              <a:t> are </a:t>
            </a:r>
            <a:r>
              <a:rPr lang="pt-PT" dirty="0" err="1" smtClean="0"/>
              <a:t>everywhere</a:t>
            </a:r>
            <a:r>
              <a:rPr lang="pt-PT" dirty="0" smtClean="0"/>
              <a:t>. </a:t>
            </a:r>
            <a:r>
              <a:rPr lang="pt-PT" dirty="0" err="1" smtClean="0"/>
              <a:t>They</a:t>
            </a:r>
            <a:r>
              <a:rPr lang="pt-PT" dirty="0" smtClean="0"/>
              <a:t> can </a:t>
            </a:r>
            <a:r>
              <a:rPr lang="pt-PT" dirty="0" err="1" smtClean="0"/>
              <a:t>be</a:t>
            </a:r>
            <a:r>
              <a:rPr lang="pt-PT" dirty="0" smtClean="0"/>
              <a:t> </a:t>
            </a:r>
            <a:r>
              <a:rPr lang="pt-PT" dirty="0" err="1" smtClean="0"/>
              <a:t>found</a:t>
            </a:r>
            <a:r>
              <a:rPr lang="pt-PT" dirty="0" smtClean="0"/>
              <a:t> in </a:t>
            </a:r>
            <a:r>
              <a:rPr lang="pt-PT" dirty="0" err="1" smtClean="0"/>
              <a:t>the</a:t>
            </a:r>
            <a:r>
              <a:rPr lang="pt-PT" dirty="0" smtClean="0"/>
              <a:t> IT </a:t>
            </a:r>
            <a:r>
              <a:rPr lang="pt-PT" dirty="0" err="1" smtClean="0"/>
              <a:t>industry</a:t>
            </a:r>
            <a:r>
              <a:rPr lang="pt-PT" dirty="0" smtClean="0"/>
              <a:t>, marketing, </a:t>
            </a:r>
            <a:r>
              <a:rPr lang="pt-PT" dirty="0" err="1" smtClean="0"/>
              <a:t>logistics</a:t>
            </a:r>
            <a:r>
              <a:rPr lang="pt-PT" dirty="0" smtClean="0"/>
              <a:t> </a:t>
            </a:r>
            <a:r>
              <a:rPr lang="pt-PT" dirty="0" err="1" smtClean="0"/>
              <a:t>and</a:t>
            </a:r>
            <a:r>
              <a:rPr lang="pt-PT" dirty="0" smtClean="0"/>
              <a:t> </a:t>
            </a:r>
            <a:r>
              <a:rPr lang="pt-PT" dirty="0" err="1" smtClean="0"/>
              <a:t>even</a:t>
            </a:r>
            <a:r>
              <a:rPr lang="pt-PT" dirty="0" smtClean="0"/>
              <a:t> in </a:t>
            </a:r>
            <a:r>
              <a:rPr lang="pt-PT" dirty="0" err="1" smtClean="0"/>
              <a:t>services</a:t>
            </a:r>
            <a:r>
              <a:rPr lang="pt-PT" dirty="0" smtClean="0"/>
              <a:t>. </a:t>
            </a:r>
            <a:r>
              <a:rPr lang="pt-PT" dirty="0" err="1" smtClean="0"/>
              <a:t>These</a:t>
            </a:r>
            <a:r>
              <a:rPr lang="pt-PT" dirty="0" smtClean="0"/>
              <a:t> </a:t>
            </a:r>
            <a:r>
              <a:rPr lang="pt-PT" dirty="0" err="1" smtClean="0"/>
              <a:t>innovations</a:t>
            </a:r>
            <a:r>
              <a:rPr lang="pt-PT" dirty="0" smtClean="0"/>
              <a:t> </a:t>
            </a:r>
            <a:r>
              <a:rPr lang="pt-PT" dirty="0" err="1" smtClean="0"/>
              <a:t>have</a:t>
            </a:r>
            <a:r>
              <a:rPr lang="pt-PT" dirty="0" smtClean="0"/>
              <a:t> led to </a:t>
            </a:r>
            <a:r>
              <a:rPr lang="pt-PT" dirty="0" err="1" smtClean="0"/>
              <a:t>incredible</a:t>
            </a:r>
            <a:r>
              <a:rPr lang="pt-PT" dirty="0" smtClean="0"/>
              <a:t> </a:t>
            </a:r>
            <a:r>
              <a:rPr lang="pt-PT" dirty="0" err="1" smtClean="0"/>
              <a:t>changes</a:t>
            </a:r>
            <a:r>
              <a:rPr lang="pt-PT" dirty="0" smtClean="0"/>
              <a:t> in </a:t>
            </a:r>
            <a:r>
              <a:rPr lang="pt-PT" dirty="0" err="1" smtClean="0"/>
              <a:t>the</a:t>
            </a:r>
            <a:r>
              <a:rPr lang="pt-PT" dirty="0" smtClean="0"/>
              <a:t> </a:t>
            </a:r>
            <a:r>
              <a:rPr lang="pt-PT" dirty="0" err="1" smtClean="0"/>
              <a:t>entire</a:t>
            </a:r>
            <a:r>
              <a:rPr lang="pt-PT" dirty="0" smtClean="0"/>
              <a:t> </a:t>
            </a:r>
            <a:r>
              <a:rPr lang="pt-PT" dirty="0" err="1" smtClean="0"/>
              <a:t>world</a:t>
            </a:r>
            <a:r>
              <a:rPr lang="pt-PT" dirty="0" smtClean="0"/>
              <a:t>. </a:t>
            </a:r>
            <a:r>
              <a:rPr lang="pt-PT" dirty="0" err="1" smtClean="0"/>
              <a:t>This</a:t>
            </a:r>
            <a:r>
              <a:rPr lang="pt-PT" dirty="0" smtClean="0"/>
              <a:t> </a:t>
            </a:r>
            <a:r>
              <a:rPr lang="pt-PT" dirty="0" err="1" smtClean="0"/>
              <a:t>analysis</a:t>
            </a:r>
            <a:r>
              <a:rPr lang="pt-PT" dirty="0" smtClean="0"/>
              <a:t> </a:t>
            </a:r>
            <a:r>
              <a:rPr lang="pt-PT" dirty="0" err="1" smtClean="0"/>
              <a:t>will</a:t>
            </a:r>
            <a:r>
              <a:rPr lang="pt-PT" dirty="0" smtClean="0"/>
              <a:t> </a:t>
            </a:r>
            <a:r>
              <a:rPr lang="pt-PT" dirty="0" err="1" smtClean="0"/>
              <a:t>focus</a:t>
            </a:r>
            <a:r>
              <a:rPr lang="pt-PT" dirty="0" smtClean="0"/>
              <a:t> </a:t>
            </a:r>
            <a:r>
              <a:rPr lang="pt-PT" dirty="0" err="1" smtClean="0"/>
              <a:t>on</a:t>
            </a:r>
            <a:r>
              <a:rPr lang="pt-PT" dirty="0" smtClean="0"/>
              <a:t> </a:t>
            </a:r>
            <a:r>
              <a:rPr lang="pt-PT" dirty="0" err="1" smtClean="0"/>
              <a:t>improvements</a:t>
            </a:r>
            <a:r>
              <a:rPr lang="pt-PT" dirty="0" smtClean="0"/>
              <a:t> in IT </a:t>
            </a:r>
            <a:r>
              <a:rPr lang="pt-PT" dirty="0" err="1" smtClean="0"/>
              <a:t>and</a:t>
            </a:r>
            <a:r>
              <a:rPr lang="pt-PT" dirty="0" smtClean="0"/>
              <a:t> marketing. </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lnSpcReduction="10000"/>
          </a:bodyPr>
          <a:lstStyle/>
          <a:p>
            <a:pPr marL="0" indent="0">
              <a:buNone/>
            </a:pPr>
            <a:r>
              <a:rPr lang="en-GB" dirty="0" smtClean="0"/>
              <a:t>Nowadays, innovations are everywhere. We can find them in IT industry, marketing ones, logistic ones and even in services. Thanks to these innovations, we can observe incredible changes in the entire world. Let us concentrate on IT and marketing caused by IT workers and improvements.</a:t>
            </a:r>
            <a:endParaRPr lang="pt-PT" dirty="0" smtClean="0"/>
          </a:p>
        </p:txBody>
      </p:sp>
      <p:sp>
        <p:nvSpPr>
          <p:cNvPr id="7" name="TextBox 6"/>
          <p:cNvSpPr txBox="1"/>
          <p:nvPr/>
        </p:nvSpPr>
        <p:spPr>
          <a:xfrm>
            <a:off x="3779912" y="980728"/>
            <a:ext cx="3888432" cy="523220"/>
          </a:xfrm>
          <a:prstGeom prst="rect">
            <a:avLst/>
          </a:prstGeom>
          <a:solidFill>
            <a:srgbClr val="FFFF00"/>
          </a:solidFill>
        </p:spPr>
        <p:txBody>
          <a:bodyPr wrap="square" rtlCol="0">
            <a:spAutoFit/>
          </a:bodyPr>
          <a:lstStyle/>
          <a:p>
            <a:r>
              <a:rPr lang="pt-PT" sz="2800" b="1" dirty="0" smtClean="0"/>
              <a:t>Use </a:t>
            </a:r>
            <a:r>
              <a:rPr lang="pt-PT" sz="2800" b="1" dirty="0" err="1" smtClean="0"/>
              <a:t>of</a:t>
            </a:r>
            <a:r>
              <a:rPr lang="pt-PT" sz="2800" b="1" dirty="0" smtClean="0"/>
              <a:t> passive</a:t>
            </a:r>
          </a:p>
        </p:txBody>
      </p:sp>
      <p:sp>
        <p:nvSpPr>
          <p:cNvPr id="8" name="TextBox 7"/>
          <p:cNvSpPr txBox="1"/>
          <p:nvPr/>
        </p:nvSpPr>
        <p:spPr>
          <a:xfrm>
            <a:off x="4499992" y="3861048"/>
            <a:ext cx="3888432" cy="523220"/>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25</a:t>
            </a:fld>
            <a:endParaRPr lang="pt-PT"/>
          </a:p>
        </p:txBody>
      </p:sp>
    </p:spTree>
    <p:extLst>
      <p:ext uri="{BB962C8B-B14F-4D97-AF65-F5344CB8AC3E}">
        <p14:creationId xmlns:p14="http://schemas.microsoft.com/office/powerpoint/2010/main" val="391192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a:t>b</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lnSpcReduction="10000"/>
          </a:bodyPr>
          <a:lstStyle/>
          <a:p>
            <a:pPr marL="0" indent="0">
              <a:buNone/>
            </a:pPr>
            <a:r>
              <a:rPr lang="pt-PT" dirty="0" err="1" smtClean="0"/>
              <a:t>Nowadays</a:t>
            </a:r>
            <a:r>
              <a:rPr lang="pt-PT" dirty="0" smtClean="0"/>
              <a:t> </a:t>
            </a:r>
            <a:r>
              <a:rPr lang="pt-PT" dirty="0" err="1" smtClean="0"/>
              <a:t>innovations</a:t>
            </a:r>
            <a:r>
              <a:rPr lang="pt-PT" dirty="0" smtClean="0"/>
              <a:t> are </a:t>
            </a:r>
            <a:r>
              <a:rPr lang="pt-PT" dirty="0" err="1" smtClean="0"/>
              <a:t>everywhere</a:t>
            </a:r>
            <a:r>
              <a:rPr lang="pt-PT" dirty="0" smtClean="0"/>
              <a:t>. </a:t>
            </a:r>
            <a:r>
              <a:rPr lang="pt-PT" b="1" dirty="0" err="1" smtClean="0">
                <a:solidFill>
                  <a:srgbClr val="FF0000"/>
                </a:solidFill>
              </a:rPr>
              <a:t>They</a:t>
            </a:r>
            <a:r>
              <a:rPr lang="pt-PT" dirty="0" smtClean="0">
                <a:solidFill>
                  <a:srgbClr val="FF0000"/>
                </a:solidFill>
              </a:rPr>
              <a:t> </a:t>
            </a:r>
            <a:r>
              <a:rPr lang="pt-PT" b="1" dirty="0" smtClean="0">
                <a:solidFill>
                  <a:srgbClr val="FF0000"/>
                </a:solidFill>
              </a:rPr>
              <a:t>can </a:t>
            </a:r>
            <a:r>
              <a:rPr lang="pt-PT" b="1" dirty="0" err="1" smtClean="0">
                <a:solidFill>
                  <a:srgbClr val="FF0000"/>
                </a:solidFill>
              </a:rPr>
              <a:t>be</a:t>
            </a:r>
            <a:r>
              <a:rPr lang="pt-PT" b="1" dirty="0" smtClean="0">
                <a:solidFill>
                  <a:srgbClr val="FF0000"/>
                </a:solidFill>
              </a:rPr>
              <a:t> </a:t>
            </a:r>
            <a:r>
              <a:rPr lang="pt-PT" b="1" dirty="0" err="1" smtClean="0">
                <a:solidFill>
                  <a:srgbClr val="FF0000"/>
                </a:solidFill>
              </a:rPr>
              <a:t>found</a:t>
            </a:r>
            <a:r>
              <a:rPr lang="pt-PT" dirty="0" smtClean="0"/>
              <a:t> in </a:t>
            </a:r>
            <a:r>
              <a:rPr lang="pt-PT" dirty="0" err="1" smtClean="0"/>
              <a:t>the</a:t>
            </a:r>
            <a:r>
              <a:rPr lang="pt-PT" dirty="0" smtClean="0"/>
              <a:t> IT </a:t>
            </a:r>
            <a:r>
              <a:rPr lang="pt-PT" dirty="0" err="1" smtClean="0"/>
              <a:t>industry</a:t>
            </a:r>
            <a:r>
              <a:rPr lang="pt-PT" dirty="0" smtClean="0"/>
              <a:t>, marketing, </a:t>
            </a:r>
            <a:r>
              <a:rPr lang="pt-PT" dirty="0" err="1" smtClean="0"/>
              <a:t>logistics</a:t>
            </a:r>
            <a:r>
              <a:rPr lang="pt-PT" dirty="0" smtClean="0"/>
              <a:t> </a:t>
            </a:r>
            <a:r>
              <a:rPr lang="pt-PT" dirty="0" err="1" smtClean="0"/>
              <a:t>and</a:t>
            </a:r>
            <a:r>
              <a:rPr lang="pt-PT" dirty="0" smtClean="0"/>
              <a:t> </a:t>
            </a:r>
            <a:r>
              <a:rPr lang="pt-PT" dirty="0" err="1" smtClean="0"/>
              <a:t>even</a:t>
            </a:r>
            <a:r>
              <a:rPr lang="pt-PT" dirty="0" smtClean="0"/>
              <a:t> in </a:t>
            </a:r>
            <a:r>
              <a:rPr lang="pt-PT" dirty="0" err="1" smtClean="0"/>
              <a:t>services</a:t>
            </a:r>
            <a:r>
              <a:rPr lang="pt-PT" dirty="0" smtClean="0"/>
              <a:t>. </a:t>
            </a:r>
            <a:r>
              <a:rPr lang="pt-PT" b="1" dirty="0" err="1" smtClean="0">
                <a:solidFill>
                  <a:srgbClr val="FF0000"/>
                </a:solidFill>
              </a:rPr>
              <a:t>These</a:t>
            </a:r>
            <a:r>
              <a:rPr lang="pt-PT" b="1" dirty="0" smtClean="0">
                <a:solidFill>
                  <a:srgbClr val="FF0000"/>
                </a:solidFill>
              </a:rPr>
              <a:t> </a:t>
            </a:r>
            <a:r>
              <a:rPr lang="pt-PT" b="1" dirty="0" err="1" smtClean="0">
                <a:solidFill>
                  <a:srgbClr val="FF0000"/>
                </a:solidFill>
              </a:rPr>
              <a:t>innovations</a:t>
            </a:r>
            <a:r>
              <a:rPr lang="pt-PT" dirty="0" smtClean="0"/>
              <a:t> </a:t>
            </a:r>
            <a:r>
              <a:rPr lang="pt-PT" dirty="0" err="1" smtClean="0"/>
              <a:t>have</a:t>
            </a:r>
            <a:r>
              <a:rPr lang="pt-PT" dirty="0" smtClean="0"/>
              <a:t> led to </a:t>
            </a:r>
            <a:r>
              <a:rPr lang="pt-PT" dirty="0" err="1" smtClean="0"/>
              <a:t>incredible</a:t>
            </a:r>
            <a:r>
              <a:rPr lang="pt-PT" dirty="0" smtClean="0"/>
              <a:t> </a:t>
            </a:r>
            <a:r>
              <a:rPr lang="pt-PT" dirty="0" err="1" smtClean="0"/>
              <a:t>changes</a:t>
            </a:r>
            <a:r>
              <a:rPr lang="pt-PT" dirty="0" smtClean="0"/>
              <a:t> in </a:t>
            </a:r>
            <a:r>
              <a:rPr lang="pt-PT" dirty="0" err="1" smtClean="0"/>
              <a:t>the</a:t>
            </a:r>
            <a:r>
              <a:rPr lang="pt-PT" dirty="0" smtClean="0"/>
              <a:t> </a:t>
            </a:r>
            <a:r>
              <a:rPr lang="pt-PT" dirty="0" err="1" smtClean="0"/>
              <a:t>entire</a:t>
            </a:r>
            <a:r>
              <a:rPr lang="pt-PT" dirty="0" smtClean="0"/>
              <a:t> </a:t>
            </a:r>
            <a:r>
              <a:rPr lang="pt-PT" dirty="0" err="1" smtClean="0"/>
              <a:t>world</a:t>
            </a:r>
            <a:r>
              <a:rPr lang="pt-PT" dirty="0" smtClean="0"/>
              <a:t>. </a:t>
            </a:r>
            <a:r>
              <a:rPr lang="pt-PT" b="1" dirty="0" err="1" smtClean="0">
                <a:solidFill>
                  <a:srgbClr val="FF0000"/>
                </a:solidFill>
              </a:rPr>
              <a:t>This</a:t>
            </a:r>
            <a:r>
              <a:rPr lang="pt-PT" b="1" dirty="0" smtClean="0">
                <a:solidFill>
                  <a:srgbClr val="FF0000"/>
                </a:solidFill>
              </a:rPr>
              <a:t> </a:t>
            </a:r>
            <a:r>
              <a:rPr lang="pt-PT" b="1" dirty="0" err="1" smtClean="0">
                <a:solidFill>
                  <a:srgbClr val="FF0000"/>
                </a:solidFill>
              </a:rPr>
              <a:t>analysis</a:t>
            </a:r>
            <a:r>
              <a:rPr lang="pt-PT" b="1" dirty="0" smtClean="0">
                <a:solidFill>
                  <a:srgbClr val="FF0000"/>
                </a:solidFill>
              </a:rPr>
              <a:t> </a:t>
            </a:r>
            <a:r>
              <a:rPr lang="pt-PT" dirty="0" err="1" smtClean="0"/>
              <a:t>will</a:t>
            </a:r>
            <a:r>
              <a:rPr lang="pt-PT" dirty="0" smtClean="0"/>
              <a:t> </a:t>
            </a:r>
            <a:r>
              <a:rPr lang="pt-PT" dirty="0" err="1" smtClean="0"/>
              <a:t>focus</a:t>
            </a:r>
            <a:r>
              <a:rPr lang="pt-PT" dirty="0" smtClean="0"/>
              <a:t> </a:t>
            </a:r>
            <a:r>
              <a:rPr lang="pt-PT" dirty="0" err="1" smtClean="0"/>
              <a:t>on</a:t>
            </a:r>
            <a:r>
              <a:rPr lang="pt-PT" dirty="0" smtClean="0"/>
              <a:t> </a:t>
            </a:r>
            <a:r>
              <a:rPr lang="pt-PT" dirty="0" err="1" smtClean="0"/>
              <a:t>improvements</a:t>
            </a:r>
            <a:r>
              <a:rPr lang="pt-PT" dirty="0" smtClean="0"/>
              <a:t> in IT </a:t>
            </a:r>
            <a:r>
              <a:rPr lang="pt-PT" dirty="0" err="1" smtClean="0"/>
              <a:t>and</a:t>
            </a:r>
            <a:r>
              <a:rPr lang="pt-PT" dirty="0" smtClean="0"/>
              <a:t> marketing. </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lnSpcReduction="10000"/>
          </a:bodyPr>
          <a:lstStyle/>
          <a:p>
            <a:pPr marL="0" indent="0">
              <a:buNone/>
            </a:pPr>
            <a:r>
              <a:rPr lang="en-GB" dirty="0" smtClean="0"/>
              <a:t>Nowadays, innovations are everywhere. We can find them in IT industry, marketing ones, logistic ones and even in services. Thanks to these innovations, we can observe incredible changes in the entire world. Let us concentrate on IT and marketing caused by IT workers and improvements.</a:t>
            </a:r>
            <a:endParaRPr lang="pt-PT" dirty="0" smtClean="0"/>
          </a:p>
        </p:txBody>
      </p:sp>
      <p:sp>
        <p:nvSpPr>
          <p:cNvPr id="7" name="TextBox 6"/>
          <p:cNvSpPr txBox="1"/>
          <p:nvPr/>
        </p:nvSpPr>
        <p:spPr>
          <a:xfrm>
            <a:off x="3779912" y="980728"/>
            <a:ext cx="3888432" cy="523220"/>
          </a:xfrm>
          <a:prstGeom prst="rect">
            <a:avLst/>
          </a:prstGeom>
          <a:solidFill>
            <a:srgbClr val="FFFF00"/>
          </a:solidFill>
        </p:spPr>
        <p:txBody>
          <a:bodyPr wrap="square" rtlCol="0">
            <a:spAutoFit/>
          </a:bodyPr>
          <a:lstStyle/>
          <a:p>
            <a:r>
              <a:rPr lang="pt-PT" sz="2800" b="1" dirty="0" smtClean="0"/>
              <a:t>Use </a:t>
            </a:r>
            <a:r>
              <a:rPr lang="pt-PT" sz="2800" b="1" dirty="0" err="1" smtClean="0"/>
              <a:t>of</a:t>
            </a:r>
            <a:r>
              <a:rPr lang="pt-PT" sz="2800" b="1" dirty="0" smtClean="0"/>
              <a:t> passive</a:t>
            </a:r>
          </a:p>
        </p:txBody>
      </p:sp>
      <p:sp>
        <p:nvSpPr>
          <p:cNvPr id="6" name="TextBox 5"/>
          <p:cNvSpPr txBox="1"/>
          <p:nvPr/>
        </p:nvSpPr>
        <p:spPr>
          <a:xfrm>
            <a:off x="4067944" y="2780928"/>
            <a:ext cx="3888432" cy="523220"/>
          </a:xfrm>
          <a:prstGeom prst="rect">
            <a:avLst/>
          </a:prstGeom>
          <a:solidFill>
            <a:srgbClr val="FFFF00"/>
          </a:solidFill>
        </p:spPr>
        <p:txBody>
          <a:bodyPr wrap="square" rtlCol="0">
            <a:spAutoFit/>
          </a:bodyPr>
          <a:lstStyle/>
          <a:p>
            <a:r>
              <a:rPr lang="pt-PT" sz="2800" b="1" dirty="0" smtClean="0"/>
              <a:t>Cause &amp; </a:t>
            </a:r>
            <a:r>
              <a:rPr lang="pt-PT" sz="2800" b="1" dirty="0" err="1" smtClean="0"/>
              <a:t>effect</a:t>
            </a:r>
            <a:endParaRPr lang="pt-PT" sz="2800" b="1" dirty="0" smtClean="0"/>
          </a:p>
        </p:txBody>
      </p:sp>
      <p:sp>
        <p:nvSpPr>
          <p:cNvPr id="8" name="TextBox 7"/>
          <p:cNvSpPr txBox="1"/>
          <p:nvPr/>
        </p:nvSpPr>
        <p:spPr>
          <a:xfrm>
            <a:off x="4499992" y="3861048"/>
            <a:ext cx="3888432" cy="523220"/>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26</a:t>
            </a:fld>
            <a:endParaRPr lang="pt-PT"/>
          </a:p>
        </p:txBody>
      </p:sp>
    </p:spTree>
    <p:extLst>
      <p:ext uri="{BB962C8B-B14F-4D97-AF65-F5344CB8AC3E}">
        <p14:creationId xmlns:p14="http://schemas.microsoft.com/office/powerpoint/2010/main" val="402291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a:t>b</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lnSpcReduction="10000"/>
          </a:bodyPr>
          <a:lstStyle/>
          <a:p>
            <a:pPr marL="0" indent="0">
              <a:buNone/>
            </a:pPr>
            <a:r>
              <a:rPr lang="pt-PT" dirty="0" err="1" smtClean="0"/>
              <a:t>Nowadays</a:t>
            </a:r>
            <a:r>
              <a:rPr lang="pt-PT" dirty="0" smtClean="0"/>
              <a:t> </a:t>
            </a:r>
            <a:r>
              <a:rPr lang="pt-PT" dirty="0" err="1" smtClean="0"/>
              <a:t>innovations</a:t>
            </a:r>
            <a:r>
              <a:rPr lang="pt-PT" dirty="0" smtClean="0"/>
              <a:t> are </a:t>
            </a:r>
            <a:r>
              <a:rPr lang="pt-PT" dirty="0" err="1" smtClean="0"/>
              <a:t>everywhere</a:t>
            </a:r>
            <a:r>
              <a:rPr lang="pt-PT" dirty="0" smtClean="0"/>
              <a:t>. </a:t>
            </a:r>
            <a:r>
              <a:rPr lang="pt-PT" dirty="0" err="1" smtClean="0"/>
              <a:t>They</a:t>
            </a:r>
            <a:r>
              <a:rPr lang="pt-PT" dirty="0" smtClean="0"/>
              <a:t> can </a:t>
            </a:r>
            <a:r>
              <a:rPr lang="pt-PT" dirty="0" err="1" smtClean="0"/>
              <a:t>be</a:t>
            </a:r>
            <a:r>
              <a:rPr lang="pt-PT" dirty="0" smtClean="0"/>
              <a:t> </a:t>
            </a:r>
            <a:r>
              <a:rPr lang="pt-PT" dirty="0" err="1" smtClean="0"/>
              <a:t>found</a:t>
            </a:r>
            <a:r>
              <a:rPr lang="pt-PT" dirty="0" smtClean="0"/>
              <a:t> in </a:t>
            </a:r>
            <a:r>
              <a:rPr lang="pt-PT" dirty="0" err="1" smtClean="0"/>
              <a:t>the</a:t>
            </a:r>
            <a:r>
              <a:rPr lang="pt-PT" dirty="0" smtClean="0"/>
              <a:t> IT </a:t>
            </a:r>
            <a:r>
              <a:rPr lang="pt-PT" dirty="0" err="1" smtClean="0"/>
              <a:t>industry</a:t>
            </a:r>
            <a:r>
              <a:rPr lang="pt-PT" dirty="0" smtClean="0"/>
              <a:t>, marketing, </a:t>
            </a:r>
            <a:r>
              <a:rPr lang="pt-PT" dirty="0" err="1" smtClean="0"/>
              <a:t>logistics</a:t>
            </a:r>
            <a:r>
              <a:rPr lang="pt-PT" dirty="0" smtClean="0"/>
              <a:t> </a:t>
            </a:r>
            <a:r>
              <a:rPr lang="pt-PT" dirty="0" err="1" smtClean="0"/>
              <a:t>and</a:t>
            </a:r>
            <a:r>
              <a:rPr lang="pt-PT" dirty="0" smtClean="0"/>
              <a:t> </a:t>
            </a:r>
            <a:r>
              <a:rPr lang="pt-PT" dirty="0" err="1" smtClean="0"/>
              <a:t>even</a:t>
            </a:r>
            <a:r>
              <a:rPr lang="pt-PT" dirty="0" smtClean="0"/>
              <a:t> in </a:t>
            </a:r>
            <a:r>
              <a:rPr lang="pt-PT" dirty="0" err="1" smtClean="0"/>
              <a:t>services</a:t>
            </a:r>
            <a:r>
              <a:rPr lang="pt-PT" dirty="0" smtClean="0"/>
              <a:t>. </a:t>
            </a:r>
            <a:r>
              <a:rPr lang="pt-PT" dirty="0" err="1" smtClean="0"/>
              <a:t>These</a:t>
            </a:r>
            <a:r>
              <a:rPr lang="pt-PT" dirty="0" smtClean="0"/>
              <a:t> </a:t>
            </a:r>
            <a:r>
              <a:rPr lang="pt-PT" dirty="0" err="1" smtClean="0"/>
              <a:t>innovations</a:t>
            </a:r>
            <a:r>
              <a:rPr lang="pt-PT" dirty="0" smtClean="0"/>
              <a:t> </a:t>
            </a:r>
            <a:r>
              <a:rPr lang="pt-PT" b="1" dirty="0" err="1" smtClean="0">
                <a:solidFill>
                  <a:srgbClr val="FF0000"/>
                </a:solidFill>
              </a:rPr>
              <a:t>have</a:t>
            </a:r>
            <a:r>
              <a:rPr lang="pt-PT" b="1" dirty="0" smtClean="0">
                <a:solidFill>
                  <a:srgbClr val="FF0000"/>
                </a:solidFill>
              </a:rPr>
              <a:t> led to </a:t>
            </a:r>
            <a:r>
              <a:rPr lang="pt-PT" dirty="0" err="1" smtClean="0"/>
              <a:t>incredible</a:t>
            </a:r>
            <a:r>
              <a:rPr lang="pt-PT" dirty="0" smtClean="0"/>
              <a:t> </a:t>
            </a:r>
            <a:r>
              <a:rPr lang="pt-PT" dirty="0" err="1" smtClean="0"/>
              <a:t>changes</a:t>
            </a:r>
            <a:r>
              <a:rPr lang="pt-PT" dirty="0" smtClean="0"/>
              <a:t> in </a:t>
            </a:r>
            <a:r>
              <a:rPr lang="pt-PT" dirty="0" err="1" smtClean="0"/>
              <a:t>the</a:t>
            </a:r>
            <a:r>
              <a:rPr lang="pt-PT" dirty="0" smtClean="0"/>
              <a:t> </a:t>
            </a:r>
            <a:r>
              <a:rPr lang="pt-PT" dirty="0" err="1" smtClean="0"/>
              <a:t>entire</a:t>
            </a:r>
            <a:r>
              <a:rPr lang="pt-PT" dirty="0" smtClean="0"/>
              <a:t> </a:t>
            </a:r>
            <a:r>
              <a:rPr lang="pt-PT" dirty="0" err="1" smtClean="0"/>
              <a:t>world</a:t>
            </a:r>
            <a:r>
              <a:rPr lang="pt-PT" dirty="0" smtClean="0"/>
              <a:t>. </a:t>
            </a:r>
            <a:r>
              <a:rPr lang="pt-PT" dirty="0" err="1" smtClean="0"/>
              <a:t>This</a:t>
            </a:r>
            <a:r>
              <a:rPr lang="pt-PT" dirty="0" smtClean="0"/>
              <a:t> </a:t>
            </a:r>
            <a:r>
              <a:rPr lang="pt-PT" dirty="0" err="1" smtClean="0"/>
              <a:t>analysis</a:t>
            </a:r>
            <a:r>
              <a:rPr lang="pt-PT" dirty="0" smtClean="0"/>
              <a:t> </a:t>
            </a:r>
            <a:r>
              <a:rPr lang="pt-PT" dirty="0" err="1" smtClean="0"/>
              <a:t>will</a:t>
            </a:r>
            <a:r>
              <a:rPr lang="pt-PT" dirty="0" smtClean="0"/>
              <a:t> </a:t>
            </a:r>
            <a:r>
              <a:rPr lang="pt-PT" dirty="0" err="1" smtClean="0"/>
              <a:t>focus</a:t>
            </a:r>
            <a:r>
              <a:rPr lang="pt-PT" dirty="0" smtClean="0"/>
              <a:t> </a:t>
            </a:r>
            <a:r>
              <a:rPr lang="pt-PT" dirty="0" err="1" smtClean="0"/>
              <a:t>on</a:t>
            </a:r>
            <a:r>
              <a:rPr lang="pt-PT" dirty="0" smtClean="0"/>
              <a:t> </a:t>
            </a:r>
            <a:r>
              <a:rPr lang="pt-PT" dirty="0" err="1" smtClean="0"/>
              <a:t>improvements</a:t>
            </a:r>
            <a:r>
              <a:rPr lang="pt-PT" dirty="0" smtClean="0"/>
              <a:t> in IT </a:t>
            </a:r>
            <a:r>
              <a:rPr lang="pt-PT" dirty="0" err="1" smtClean="0"/>
              <a:t>and</a:t>
            </a:r>
            <a:r>
              <a:rPr lang="pt-PT" dirty="0" smtClean="0"/>
              <a:t> marketing. </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lnSpcReduction="10000"/>
          </a:bodyPr>
          <a:lstStyle/>
          <a:p>
            <a:pPr marL="0" indent="0">
              <a:buNone/>
            </a:pPr>
            <a:r>
              <a:rPr lang="en-GB" dirty="0" smtClean="0"/>
              <a:t>Nowadays, innovations are everywhere. We can find them in IT industry, marketing ones, logistic ones and even in services. Thanks to these innovations, we can observe incredible changes in the entire world. Let us concentrate on IT and marketing caused by IT workers and improvements.</a:t>
            </a:r>
            <a:endParaRPr lang="pt-PT" dirty="0" smtClean="0"/>
          </a:p>
        </p:txBody>
      </p:sp>
      <p:sp>
        <p:nvSpPr>
          <p:cNvPr id="6" name="TextBox 5"/>
          <p:cNvSpPr txBox="1"/>
          <p:nvPr/>
        </p:nvSpPr>
        <p:spPr>
          <a:xfrm>
            <a:off x="4067944" y="2780928"/>
            <a:ext cx="3888432" cy="523220"/>
          </a:xfrm>
          <a:prstGeom prst="rect">
            <a:avLst/>
          </a:prstGeom>
          <a:solidFill>
            <a:srgbClr val="FFFF00"/>
          </a:solidFill>
        </p:spPr>
        <p:txBody>
          <a:bodyPr wrap="square" rtlCol="0">
            <a:spAutoFit/>
          </a:bodyPr>
          <a:lstStyle/>
          <a:p>
            <a:r>
              <a:rPr lang="pt-PT" sz="2800" b="1" dirty="0" smtClean="0"/>
              <a:t>Cause &amp; </a:t>
            </a:r>
            <a:r>
              <a:rPr lang="pt-PT" sz="2800" b="1" dirty="0" err="1" smtClean="0"/>
              <a:t>effect</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27</a:t>
            </a:fld>
            <a:endParaRPr lang="pt-PT"/>
          </a:p>
        </p:txBody>
      </p:sp>
    </p:spTree>
    <p:extLst>
      <p:ext uri="{BB962C8B-B14F-4D97-AF65-F5344CB8AC3E}">
        <p14:creationId xmlns:p14="http://schemas.microsoft.com/office/powerpoint/2010/main" val="4022913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b</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77500" lnSpcReduction="20000"/>
          </a:bodyPr>
          <a:lstStyle/>
          <a:p>
            <a:pPr marL="0" indent="0">
              <a:buNone/>
            </a:pPr>
            <a:r>
              <a:rPr lang="pt-PT" dirty="0" smtClean="0"/>
              <a:t>Figure 1 shows </a:t>
            </a:r>
            <a:r>
              <a:rPr lang="pt-PT" dirty="0" err="1" smtClean="0"/>
              <a:t>the</a:t>
            </a:r>
            <a:r>
              <a:rPr lang="pt-PT" dirty="0" smtClean="0"/>
              <a:t> global </a:t>
            </a:r>
            <a:r>
              <a:rPr lang="pt-PT" dirty="0" err="1" smtClean="0"/>
              <a:t>shipments</a:t>
            </a:r>
            <a:r>
              <a:rPr lang="pt-PT" dirty="0" smtClean="0"/>
              <a:t> for </a:t>
            </a:r>
            <a:r>
              <a:rPr lang="en-GB" dirty="0" smtClean="0"/>
              <a:t>iPods, iPhones and iPads during the first 6 quarters after the launch.  Although all the devices show growth, they differ in terms of rate.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smtClean="0"/>
              <a:t>rd</a:t>
            </a:r>
            <a:r>
              <a:rPr lang="en-GB" dirty="0" smtClean="0"/>
              <a:t>, 4</a:t>
            </a:r>
            <a:r>
              <a:rPr lang="en-GB" baseline="30000" dirty="0" smtClean="0"/>
              <a:t>th</a:t>
            </a:r>
            <a:r>
              <a:rPr lang="en-GB" dirty="0" smtClean="0"/>
              <a:t> and 5</a:t>
            </a:r>
            <a:r>
              <a:rPr lang="en-GB" baseline="30000" dirty="0" smtClean="0"/>
              <a:t>th</a:t>
            </a:r>
            <a:r>
              <a:rPr lang="en-GB" dirty="0" smtClean="0"/>
              <a:t> quarters, before climbing to 10 thousand in the last quarter.</a:t>
            </a:r>
            <a:endParaRPr lang="pt-PT" dirty="0" smtClean="0"/>
          </a:p>
          <a:p>
            <a:pPr marL="0" indent="0">
              <a:buNone/>
            </a:pP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77500" lnSpcReduction="20000"/>
          </a:bodyPr>
          <a:lstStyle/>
          <a:p>
            <a:pPr marL="0" indent="0">
              <a:buNone/>
            </a:pPr>
            <a:r>
              <a:rPr lang="en-GB" dirty="0" smtClean="0"/>
              <a:t>To describe how the IT industry works </a:t>
            </a:r>
            <a:r>
              <a:rPr lang="en-GB" b="1" dirty="0" smtClean="0">
                <a:solidFill>
                  <a:srgbClr val="FF0000"/>
                </a:solidFill>
              </a:rPr>
              <a:t>we </a:t>
            </a:r>
            <a:r>
              <a:rPr lang="en-GB" dirty="0" smtClean="0"/>
              <a:t>have to take a closer look at the information. We </a:t>
            </a:r>
            <a:r>
              <a:rPr lang="en-GB" b="1" dirty="0" smtClean="0">
                <a:solidFill>
                  <a:srgbClr val="FF0000"/>
                </a:solidFill>
              </a:rPr>
              <a:t>can find </a:t>
            </a:r>
            <a:r>
              <a:rPr lang="en-GB" dirty="0" smtClean="0"/>
              <a:t>this information in Figure 1. It shows global unit shipments for iPods, iPhones and iPads during the first 6 quarters after the launch. In the graph </a:t>
            </a:r>
            <a:r>
              <a:rPr lang="en-GB" b="1" dirty="0" smtClean="0">
                <a:solidFill>
                  <a:srgbClr val="FF0000"/>
                </a:solidFill>
              </a:rPr>
              <a:t>we </a:t>
            </a:r>
            <a:r>
              <a:rPr lang="en-GB" dirty="0" smtClean="0"/>
              <a:t>can observe completely different, but growth for all devices.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smtClean="0"/>
              <a:t>rd</a:t>
            </a:r>
            <a:r>
              <a:rPr lang="en-GB" dirty="0" smtClean="0"/>
              <a:t>, 4</a:t>
            </a:r>
            <a:r>
              <a:rPr lang="en-GB" baseline="30000" dirty="0" smtClean="0"/>
              <a:t>th</a:t>
            </a:r>
            <a:r>
              <a:rPr lang="en-GB" dirty="0" smtClean="0"/>
              <a:t> and 5</a:t>
            </a:r>
            <a:r>
              <a:rPr lang="en-GB" baseline="30000" dirty="0" smtClean="0"/>
              <a:t>th</a:t>
            </a:r>
            <a:r>
              <a:rPr lang="en-GB" dirty="0" smtClean="0"/>
              <a:t> quarters, before climbing to 10 thousand in the last quarter.</a:t>
            </a:r>
            <a:endParaRPr lang="pt-PT" dirty="0" smtClean="0"/>
          </a:p>
        </p:txBody>
      </p:sp>
      <p:sp>
        <p:nvSpPr>
          <p:cNvPr id="8" name="TextBox 7"/>
          <p:cNvSpPr txBox="1"/>
          <p:nvPr/>
        </p:nvSpPr>
        <p:spPr>
          <a:xfrm>
            <a:off x="467544" y="3645024"/>
            <a:ext cx="3888432" cy="954107"/>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r>
              <a:rPr lang="pt-PT" sz="2800" b="1" dirty="0" smtClean="0"/>
              <a:t> &amp; </a:t>
            </a:r>
            <a:r>
              <a:rPr lang="pt-PT" sz="2800" b="1" dirty="0" err="1" smtClean="0"/>
              <a:t>themes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28</a:t>
            </a:fld>
            <a:endParaRPr lang="pt-PT"/>
          </a:p>
        </p:txBody>
      </p:sp>
    </p:spTree>
    <p:extLst>
      <p:ext uri="{BB962C8B-B14F-4D97-AF65-F5344CB8AC3E}">
        <p14:creationId xmlns:p14="http://schemas.microsoft.com/office/powerpoint/2010/main" val="644662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b</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77500" lnSpcReduction="20000"/>
          </a:bodyPr>
          <a:lstStyle/>
          <a:p>
            <a:pPr marL="0" indent="0">
              <a:buNone/>
            </a:pPr>
            <a:r>
              <a:rPr lang="pt-PT" b="1" dirty="0" smtClean="0">
                <a:solidFill>
                  <a:srgbClr val="FF0000"/>
                </a:solidFill>
              </a:rPr>
              <a:t>Figure 1 shows </a:t>
            </a:r>
            <a:r>
              <a:rPr lang="pt-PT" dirty="0" err="1" smtClean="0"/>
              <a:t>the</a:t>
            </a:r>
            <a:r>
              <a:rPr lang="pt-PT" dirty="0" smtClean="0"/>
              <a:t> global </a:t>
            </a:r>
            <a:r>
              <a:rPr lang="pt-PT" dirty="0" err="1" smtClean="0"/>
              <a:t>shipments</a:t>
            </a:r>
            <a:r>
              <a:rPr lang="pt-PT" dirty="0" smtClean="0"/>
              <a:t> for </a:t>
            </a:r>
            <a:r>
              <a:rPr lang="en-GB" dirty="0" smtClean="0"/>
              <a:t>iPods, iPhones and iPads during the first 6 quarters after the launch.  </a:t>
            </a:r>
            <a:r>
              <a:rPr lang="en-GB" b="1" dirty="0" smtClean="0">
                <a:solidFill>
                  <a:srgbClr val="FF0000"/>
                </a:solidFill>
              </a:rPr>
              <a:t>Although all the devices</a:t>
            </a:r>
            <a:r>
              <a:rPr lang="en-GB" dirty="0" smtClean="0"/>
              <a:t> show growth, </a:t>
            </a:r>
            <a:r>
              <a:rPr lang="en-GB" b="1" dirty="0" smtClean="0">
                <a:solidFill>
                  <a:srgbClr val="FF0000"/>
                </a:solidFill>
              </a:rPr>
              <a:t>they</a:t>
            </a:r>
            <a:r>
              <a:rPr lang="en-GB" dirty="0" smtClean="0"/>
              <a:t> differ in terms of rate.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smtClean="0"/>
              <a:t>rd</a:t>
            </a:r>
            <a:r>
              <a:rPr lang="en-GB" dirty="0" smtClean="0"/>
              <a:t>, 4</a:t>
            </a:r>
            <a:r>
              <a:rPr lang="en-GB" baseline="30000" dirty="0" smtClean="0"/>
              <a:t>th</a:t>
            </a:r>
            <a:r>
              <a:rPr lang="en-GB" dirty="0" smtClean="0"/>
              <a:t> and 5</a:t>
            </a:r>
            <a:r>
              <a:rPr lang="en-GB" baseline="30000" dirty="0" smtClean="0"/>
              <a:t>th</a:t>
            </a:r>
            <a:r>
              <a:rPr lang="en-GB" dirty="0" smtClean="0"/>
              <a:t> quarters, before climbing to 10 thousand in the last quarter.</a:t>
            </a:r>
            <a:endParaRPr lang="pt-PT" dirty="0" smtClean="0"/>
          </a:p>
          <a:p>
            <a:pPr marL="0" indent="0">
              <a:buNone/>
            </a:pP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77500" lnSpcReduction="20000"/>
          </a:bodyPr>
          <a:lstStyle/>
          <a:p>
            <a:pPr marL="0" indent="0">
              <a:buNone/>
            </a:pPr>
            <a:r>
              <a:rPr lang="en-GB" dirty="0" smtClean="0"/>
              <a:t>To describe how the IT industry works </a:t>
            </a:r>
            <a:r>
              <a:rPr lang="en-GB" b="1" dirty="0" smtClean="0">
                <a:solidFill>
                  <a:srgbClr val="FF0000"/>
                </a:solidFill>
              </a:rPr>
              <a:t>we </a:t>
            </a:r>
            <a:r>
              <a:rPr lang="en-GB" dirty="0" smtClean="0"/>
              <a:t>have to take a closer look at the information. </a:t>
            </a:r>
            <a:r>
              <a:rPr lang="en-GB" b="1" dirty="0" smtClean="0">
                <a:solidFill>
                  <a:srgbClr val="FF0000"/>
                </a:solidFill>
              </a:rPr>
              <a:t>We</a:t>
            </a:r>
            <a:r>
              <a:rPr lang="en-GB" dirty="0" smtClean="0"/>
              <a:t> can find</a:t>
            </a:r>
            <a:r>
              <a:rPr lang="en-GB" b="1" dirty="0" smtClean="0">
                <a:solidFill>
                  <a:srgbClr val="FF0000"/>
                </a:solidFill>
              </a:rPr>
              <a:t> </a:t>
            </a:r>
            <a:r>
              <a:rPr lang="en-GB" dirty="0" smtClean="0"/>
              <a:t>this information in Figure 1. </a:t>
            </a:r>
            <a:r>
              <a:rPr lang="en-GB" b="1" dirty="0" smtClean="0">
                <a:solidFill>
                  <a:srgbClr val="FF0000"/>
                </a:solidFill>
              </a:rPr>
              <a:t>It</a:t>
            </a:r>
            <a:r>
              <a:rPr lang="en-GB" dirty="0" smtClean="0"/>
              <a:t> shows global unit shipments for iPods, iPhones and iPads during the first 6 quarters after the launch. In the graph </a:t>
            </a:r>
            <a:r>
              <a:rPr lang="en-GB" b="1" dirty="0" smtClean="0">
                <a:solidFill>
                  <a:srgbClr val="FF0000"/>
                </a:solidFill>
              </a:rPr>
              <a:t>we </a:t>
            </a:r>
            <a:r>
              <a:rPr lang="en-GB" dirty="0" smtClean="0"/>
              <a:t>can observe completely different, but growth for all devices.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smtClean="0"/>
              <a:t>rd</a:t>
            </a:r>
            <a:r>
              <a:rPr lang="en-GB" dirty="0" smtClean="0"/>
              <a:t>, 4</a:t>
            </a:r>
            <a:r>
              <a:rPr lang="en-GB" baseline="30000" dirty="0" smtClean="0"/>
              <a:t>th</a:t>
            </a:r>
            <a:r>
              <a:rPr lang="en-GB" dirty="0" smtClean="0"/>
              <a:t> and 5</a:t>
            </a:r>
            <a:r>
              <a:rPr lang="en-GB" baseline="30000" dirty="0" smtClean="0"/>
              <a:t>th</a:t>
            </a:r>
            <a:r>
              <a:rPr lang="en-GB" dirty="0" smtClean="0"/>
              <a:t> quarters, before climbing to 10 thousand in the last quarter.</a:t>
            </a:r>
            <a:endParaRPr lang="pt-PT" dirty="0" smtClean="0"/>
          </a:p>
        </p:txBody>
      </p:sp>
      <p:sp>
        <p:nvSpPr>
          <p:cNvPr id="8" name="TextBox 7"/>
          <p:cNvSpPr txBox="1"/>
          <p:nvPr/>
        </p:nvSpPr>
        <p:spPr>
          <a:xfrm>
            <a:off x="467544" y="3645024"/>
            <a:ext cx="3888432" cy="954107"/>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r>
              <a:rPr lang="pt-PT" sz="2800" b="1" dirty="0" smtClean="0"/>
              <a:t> &amp; </a:t>
            </a:r>
            <a:r>
              <a:rPr lang="pt-PT" sz="2800" b="1" dirty="0" err="1" smtClean="0"/>
              <a:t>themes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29</a:t>
            </a:fld>
            <a:endParaRPr lang="pt-PT"/>
          </a:p>
        </p:txBody>
      </p:sp>
    </p:spTree>
    <p:extLst>
      <p:ext uri="{BB962C8B-B14F-4D97-AF65-F5344CB8AC3E}">
        <p14:creationId xmlns:p14="http://schemas.microsoft.com/office/powerpoint/2010/main" val="1138855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92500" lnSpcReduction="20000"/>
          </a:bodyPr>
          <a:lstStyle/>
          <a:p>
            <a:pPr marL="0" indent="0">
              <a:buNone/>
            </a:pPr>
            <a:r>
              <a:rPr lang="en-GB" dirty="0"/>
              <a:t>The case </a:t>
            </a:r>
            <a:r>
              <a:rPr lang="en-GB" b="1" dirty="0">
                <a:solidFill>
                  <a:srgbClr val="FF0000"/>
                </a:solidFill>
              </a:rPr>
              <a:t>I’m analysing </a:t>
            </a:r>
            <a:r>
              <a:rPr lang="en-GB" dirty="0"/>
              <a:t>is Chevron’s. </a:t>
            </a:r>
            <a:r>
              <a:rPr lang="en-GB" b="1" dirty="0">
                <a:solidFill>
                  <a:srgbClr val="FF0000"/>
                </a:solidFill>
              </a:rPr>
              <a:t>We were given </a:t>
            </a:r>
            <a:r>
              <a:rPr lang="en-GB" dirty="0"/>
              <a:t>two advertising campaigns, one from 2007 and another one from 2010, and even without a deep analysis of the content, </a:t>
            </a:r>
            <a:r>
              <a:rPr lang="en-GB" b="1" dirty="0">
                <a:solidFill>
                  <a:srgbClr val="FF0000"/>
                </a:solidFill>
              </a:rPr>
              <a:t>we can witness </a:t>
            </a:r>
            <a:r>
              <a:rPr lang="en-GB" dirty="0"/>
              <a:t>a change in the focus of the company.</a:t>
            </a:r>
            <a:endParaRPr lang="pt-PT" dirty="0"/>
          </a:p>
          <a:p>
            <a:pPr marL="0" indent="0">
              <a:buNone/>
            </a:pPr>
            <a:r>
              <a:rPr lang="en-GB" dirty="0"/>
              <a:t>In the 2007 campaign, Chevron presents </a:t>
            </a:r>
            <a:r>
              <a:rPr lang="en-GB" b="1" dirty="0">
                <a:solidFill>
                  <a:srgbClr val="FF0000"/>
                </a:solidFill>
              </a:rPr>
              <a:t>us</a:t>
            </a:r>
            <a:r>
              <a:rPr lang="en-GB" dirty="0"/>
              <a:t> with an advertisement whose only focus is simply to sell their product. They show </a:t>
            </a:r>
            <a:r>
              <a:rPr lang="en-GB" b="1" dirty="0">
                <a:solidFill>
                  <a:srgbClr val="FF0000"/>
                </a:solidFill>
              </a:rPr>
              <a:t>us</a:t>
            </a:r>
            <a:r>
              <a:rPr lang="en-GB" dirty="0"/>
              <a:t> an image of a city seen from below and centred, transmitting the idea that the city is bigger than all of </a:t>
            </a:r>
            <a:r>
              <a:rPr lang="en-GB" b="1" dirty="0">
                <a:solidFill>
                  <a:srgbClr val="FF0000"/>
                </a:solidFill>
              </a:rPr>
              <a:t>us</a:t>
            </a:r>
            <a:r>
              <a:rPr lang="en-GB" dirty="0"/>
              <a:t>, but </a:t>
            </a:r>
            <a:r>
              <a:rPr lang="en-GB" b="1" dirty="0">
                <a:solidFill>
                  <a:srgbClr val="FF0000"/>
                </a:solidFill>
              </a:rPr>
              <a:t>we</a:t>
            </a:r>
            <a:r>
              <a:rPr lang="en-GB" dirty="0"/>
              <a:t>, as individuals, are the city itself, and that’s where they come in, powering the city, selling their product, plain and simple.</a:t>
            </a:r>
            <a:endParaRPr lang="pt-PT" dirty="0"/>
          </a:p>
        </p:txBody>
      </p:sp>
      <p:sp>
        <p:nvSpPr>
          <p:cNvPr id="4" name="TextBox 3"/>
          <p:cNvSpPr txBox="1"/>
          <p:nvPr/>
        </p:nvSpPr>
        <p:spPr>
          <a:xfrm>
            <a:off x="430854" y="2609551"/>
            <a:ext cx="2808312" cy="1384995"/>
          </a:xfrm>
          <a:prstGeom prst="rect">
            <a:avLst/>
          </a:prstGeom>
          <a:solidFill>
            <a:srgbClr val="FFFF00"/>
          </a:solidFill>
        </p:spPr>
        <p:txBody>
          <a:bodyPr wrap="square" rtlCol="0">
            <a:spAutoFit/>
          </a:bodyPr>
          <a:lstStyle/>
          <a:p>
            <a:endParaRPr lang="pt-PT" sz="2800" b="1" dirty="0" smtClean="0"/>
          </a:p>
          <a:p>
            <a:r>
              <a:rPr lang="pt-PT" sz="2800" b="1" dirty="0" smtClean="0"/>
              <a:t>Use </a:t>
            </a:r>
            <a:r>
              <a:rPr lang="pt-PT" sz="2800" b="1" dirty="0" err="1" smtClean="0"/>
              <a:t>of</a:t>
            </a:r>
            <a:r>
              <a:rPr lang="pt-PT" sz="2800" b="1" dirty="0" smtClean="0"/>
              <a:t> 1st </a:t>
            </a:r>
            <a:r>
              <a:rPr lang="pt-PT" sz="2800" b="1" dirty="0" err="1" smtClean="0"/>
              <a:t>person</a:t>
            </a:r>
            <a:endParaRPr lang="pt-PT" sz="2800" b="1" dirty="0" smtClean="0"/>
          </a:p>
          <a:p>
            <a:endParaRPr lang="pt-PT" sz="2800" b="1" dirty="0"/>
          </a:p>
        </p:txBody>
      </p:sp>
      <p:sp>
        <p:nvSpPr>
          <p:cNvPr id="5" name="Slide Number Placeholder 4"/>
          <p:cNvSpPr>
            <a:spLocks noGrp="1"/>
          </p:cNvSpPr>
          <p:nvPr>
            <p:ph type="sldNum" sz="quarter" idx="12"/>
          </p:nvPr>
        </p:nvSpPr>
        <p:spPr/>
        <p:txBody>
          <a:bodyPr/>
          <a:lstStyle/>
          <a:p>
            <a:fld id="{A77464B7-D666-4C1F-97FD-7E3962095D4E}" type="slidenum">
              <a:rPr lang="pt-PT" smtClean="0"/>
              <a:t>3</a:t>
            </a:fld>
            <a:endParaRPr lang="pt-PT"/>
          </a:p>
        </p:txBody>
      </p:sp>
    </p:spTree>
    <p:extLst>
      <p:ext uri="{BB962C8B-B14F-4D97-AF65-F5344CB8AC3E}">
        <p14:creationId xmlns:p14="http://schemas.microsoft.com/office/powerpoint/2010/main" val="24238592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04056"/>
          </a:xfrm>
        </p:spPr>
        <p:txBody>
          <a:bodyPr>
            <a:normAutofit fontScale="90000"/>
          </a:bodyPr>
          <a:lstStyle/>
          <a:p>
            <a:r>
              <a:rPr lang="pt-PT" sz="3600" dirty="0" smtClean="0"/>
              <a:t>Ex. </a:t>
            </a:r>
            <a:r>
              <a:rPr lang="pt-PT" sz="3600" dirty="0" smtClean="0"/>
              <a:t>5.3 </a:t>
            </a:r>
            <a:r>
              <a:rPr lang="pt-PT" sz="3600" dirty="0"/>
              <a:t>b</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77500" lnSpcReduction="20000"/>
          </a:bodyPr>
          <a:lstStyle/>
          <a:p>
            <a:pPr marL="0" indent="0">
              <a:buNone/>
            </a:pPr>
            <a:r>
              <a:rPr lang="en-GB" dirty="0" smtClean="0"/>
              <a:t>It is hard to say what caused the different unit shipments. The lasting growth suggests that the quantity will continue to grow. From the beginning of use of these devices, people have been able to communicate with the world and obtain vast amounts of information.  Moreover, the information is available worldwide through the Internet. Such access presents industries such as marketing and advertising with great possibilities. Rather than aiming for the greatest number of viewers in general, their aim is to reach the concentrated public of their target market.</a:t>
            </a:r>
            <a:endParaRPr lang="pt-PT" dirty="0"/>
          </a:p>
        </p:txBody>
      </p:sp>
      <p:sp>
        <p:nvSpPr>
          <p:cNvPr id="4" name="Content Placeholder 3"/>
          <p:cNvSpPr>
            <a:spLocks noGrp="1"/>
          </p:cNvSpPr>
          <p:nvPr>
            <p:ph sz="half" idx="2"/>
          </p:nvPr>
        </p:nvSpPr>
        <p:spPr>
          <a:xfrm>
            <a:off x="4648200" y="620688"/>
            <a:ext cx="4038600" cy="6048672"/>
          </a:xfrm>
          <a:solidFill>
            <a:schemeClr val="accent5">
              <a:lumMod val="20000"/>
              <a:lumOff val="80000"/>
            </a:schemeClr>
          </a:solidFill>
        </p:spPr>
        <p:txBody>
          <a:bodyPr>
            <a:noAutofit/>
          </a:bodyPr>
          <a:lstStyle/>
          <a:p>
            <a:pPr marL="0" indent="0">
              <a:spcBef>
                <a:spcPts val="0"/>
              </a:spcBef>
              <a:buNone/>
            </a:pPr>
            <a:r>
              <a:rPr lang="en-GB" sz="2000" dirty="0" smtClean="0"/>
              <a:t>It is hard to say what caused the different unit shipments. If </a:t>
            </a:r>
            <a:r>
              <a:rPr lang="en-GB" sz="2000" b="1" dirty="0" smtClean="0">
                <a:solidFill>
                  <a:srgbClr val="FF0000"/>
                </a:solidFill>
              </a:rPr>
              <a:t>we can observe </a:t>
            </a:r>
            <a:r>
              <a:rPr lang="en-GB" sz="2000" dirty="0" smtClean="0"/>
              <a:t>lasting growth, </a:t>
            </a:r>
            <a:r>
              <a:rPr lang="en-GB" sz="2000" b="1" dirty="0" smtClean="0">
                <a:solidFill>
                  <a:srgbClr val="FF0000"/>
                </a:solidFill>
              </a:rPr>
              <a:t>we can also suppose </a:t>
            </a:r>
            <a:r>
              <a:rPr lang="en-GB" sz="2000" dirty="0" smtClean="0"/>
              <a:t>that the quantity is going to grow in the future. That means 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a:t>
            </a:r>
            <a:r>
              <a:rPr lang="en-GB" sz="2000" b="1" dirty="0" smtClean="0">
                <a:solidFill>
                  <a:srgbClr val="FF0000"/>
                </a:solidFill>
              </a:rPr>
              <a:t>We can say that </a:t>
            </a:r>
            <a:r>
              <a:rPr lang="en-GB" sz="2000" dirty="0" smtClean="0"/>
              <a:t>the aim of companies is not to have the highest amount of viewers in general, but rather the most concentrated public which belongs to their target market.</a:t>
            </a:r>
            <a:endParaRPr lang="pt-PT" sz="2000" dirty="0" smtClean="0"/>
          </a:p>
        </p:txBody>
      </p:sp>
      <p:sp>
        <p:nvSpPr>
          <p:cNvPr id="8" name="TextBox 7"/>
          <p:cNvSpPr txBox="1"/>
          <p:nvPr/>
        </p:nvSpPr>
        <p:spPr>
          <a:xfrm>
            <a:off x="4419956" y="1772816"/>
            <a:ext cx="3888432" cy="954107"/>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r>
              <a:rPr lang="pt-PT" sz="2800" b="1" dirty="0" smtClean="0"/>
              <a:t> &amp; </a:t>
            </a:r>
            <a:r>
              <a:rPr lang="pt-PT" sz="2800" b="1" dirty="0" err="1" smtClean="0"/>
              <a:t>themes</a:t>
            </a:r>
            <a:endParaRPr lang="pt-PT" sz="2800" b="1" dirty="0" smtClean="0"/>
          </a:p>
        </p:txBody>
      </p:sp>
      <p:sp>
        <p:nvSpPr>
          <p:cNvPr id="6" name="TextBox 5"/>
          <p:cNvSpPr txBox="1"/>
          <p:nvPr/>
        </p:nvSpPr>
        <p:spPr>
          <a:xfrm>
            <a:off x="4148336" y="3717032"/>
            <a:ext cx="3888432" cy="954107"/>
          </a:xfrm>
          <a:prstGeom prst="rect">
            <a:avLst/>
          </a:prstGeom>
          <a:solidFill>
            <a:srgbClr val="FFFF00"/>
          </a:solidFill>
        </p:spPr>
        <p:txBody>
          <a:bodyPr wrap="square" rtlCol="0">
            <a:spAutoFit/>
          </a:bodyPr>
          <a:lstStyle/>
          <a:p>
            <a:r>
              <a:rPr lang="pt-PT" sz="2800" b="1" dirty="0" err="1" smtClean="0"/>
              <a:t>Improved</a:t>
            </a:r>
            <a:r>
              <a:rPr lang="pt-PT" sz="2800" b="1" dirty="0" smtClean="0"/>
              <a:t> </a:t>
            </a:r>
            <a:r>
              <a:rPr lang="pt-PT" sz="2800" b="1" dirty="0" err="1" smtClean="0"/>
              <a:t>thematic</a:t>
            </a:r>
            <a:r>
              <a:rPr lang="pt-PT" sz="2800" b="1" dirty="0" smtClean="0"/>
              <a:t> </a:t>
            </a:r>
            <a:r>
              <a:rPr lang="pt-PT" sz="2800" b="1" dirty="0" err="1" smtClean="0"/>
              <a:t>progression</a:t>
            </a:r>
            <a:endParaRPr lang="pt-PT" sz="2800" b="1" dirty="0" smtClean="0"/>
          </a:p>
        </p:txBody>
      </p:sp>
      <p:sp>
        <p:nvSpPr>
          <p:cNvPr id="7" name="TextBox 6"/>
          <p:cNvSpPr txBox="1"/>
          <p:nvPr/>
        </p:nvSpPr>
        <p:spPr>
          <a:xfrm>
            <a:off x="4148336" y="620688"/>
            <a:ext cx="3888432" cy="954107"/>
          </a:xfrm>
          <a:prstGeom prst="rect">
            <a:avLst/>
          </a:prstGeom>
          <a:solidFill>
            <a:srgbClr val="FFFF00"/>
          </a:solidFill>
        </p:spPr>
        <p:txBody>
          <a:bodyPr wrap="square" rtlCol="0">
            <a:spAutoFit/>
          </a:bodyPr>
          <a:lstStyle/>
          <a:p>
            <a:r>
              <a:rPr lang="pt-PT" sz="2800" b="1" dirty="0" smtClean="0"/>
              <a:t>More </a:t>
            </a:r>
            <a:r>
              <a:rPr lang="pt-PT" sz="2800" b="1" dirty="0" err="1" smtClean="0"/>
              <a:t>abstract</a:t>
            </a:r>
            <a:r>
              <a:rPr lang="pt-PT" sz="2800" b="1" dirty="0" smtClean="0"/>
              <a:t> </a:t>
            </a:r>
            <a:r>
              <a:rPr lang="pt-PT" sz="2800" b="1" dirty="0" err="1" smtClean="0"/>
              <a:t>lexis</a:t>
            </a:r>
            <a:r>
              <a:rPr lang="pt-PT" sz="2800" b="1" dirty="0" smtClean="0"/>
              <a:t> for </a:t>
            </a:r>
            <a:r>
              <a:rPr lang="pt-PT" sz="2800" b="1" dirty="0" err="1" smtClean="0"/>
              <a:t>reasoning</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30</a:t>
            </a:fld>
            <a:endParaRPr lang="pt-PT"/>
          </a:p>
        </p:txBody>
      </p:sp>
    </p:spTree>
    <p:extLst>
      <p:ext uri="{BB962C8B-B14F-4D97-AF65-F5344CB8AC3E}">
        <p14:creationId xmlns:p14="http://schemas.microsoft.com/office/powerpoint/2010/main" val="352318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04056"/>
          </a:xfrm>
        </p:spPr>
        <p:txBody>
          <a:bodyPr>
            <a:normAutofit fontScale="90000"/>
          </a:bodyPr>
          <a:lstStyle/>
          <a:p>
            <a:r>
              <a:rPr lang="pt-PT" sz="3600" dirty="0" smtClean="0"/>
              <a:t>Ex. </a:t>
            </a:r>
            <a:r>
              <a:rPr lang="pt-PT" sz="3600" smtClean="0"/>
              <a:t>5.3 </a:t>
            </a:r>
            <a:r>
              <a:rPr lang="pt-PT" sz="3600" dirty="0"/>
              <a:t>b</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77500" lnSpcReduction="20000"/>
          </a:bodyPr>
          <a:lstStyle/>
          <a:p>
            <a:pPr marL="0" indent="0">
              <a:buNone/>
            </a:pPr>
            <a:r>
              <a:rPr lang="en-GB" dirty="0" smtClean="0"/>
              <a:t>It is hard to say what caused the different unit shipments. </a:t>
            </a:r>
            <a:r>
              <a:rPr lang="en-GB" b="1" dirty="0" smtClean="0">
                <a:solidFill>
                  <a:srgbClr val="FF0000"/>
                </a:solidFill>
              </a:rPr>
              <a:t>The lasting growth suggests</a:t>
            </a:r>
            <a:r>
              <a:rPr lang="en-GB" dirty="0" smtClean="0"/>
              <a:t> that the quantity will continue to grow. From the beginning of use of these devices, people have been able to communicate with the world and obtain vast amounts of information.  </a:t>
            </a:r>
            <a:r>
              <a:rPr lang="en-GB" b="1" dirty="0" smtClean="0">
                <a:solidFill>
                  <a:srgbClr val="FF0000"/>
                </a:solidFill>
              </a:rPr>
              <a:t>Moreover, the information </a:t>
            </a:r>
            <a:r>
              <a:rPr lang="en-GB" dirty="0" smtClean="0"/>
              <a:t>is available worldwide through the Internet. </a:t>
            </a:r>
            <a:r>
              <a:rPr lang="en-GB" b="1" dirty="0" smtClean="0">
                <a:solidFill>
                  <a:srgbClr val="FF0000"/>
                </a:solidFill>
              </a:rPr>
              <a:t>Such access</a:t>
            </a:r>
            <a:r>
              <a:rPr lang="en-GB" dirty="0" smtClean="0"/>
              <a:t> presents industries such as marketing and advertising with great possibilities. Rather than aiming for the greatest number of viewers in general, their aim is to reach the concentrated public of their target market.</a:t>
            </a:r>
            <a:endParaRPr lang="pt-PT" dirty="0"/>
          </a:p>
        </p:txBody>
      </p:sp>
      <p:sp>
        <p:nvSpPr>
          <p:cNvPr id="4" name="Content Placeholder 3"/>
          <p:cNvSpPr>
            <a:spLocks noGrp="1"/>
          </p:cNvSpPr>
          <p:nvPr>
            <p:ph sz="half" idx="2"/>
          </p:nvPr>
        </p:nvSpPr>
        <p:spPr>
          <a:xfrm>
            <a:off x="4648200" y="620688"/>
            <a:ext cx="4038600" cy="6048672"/>
          </a:xfrm>
          <a:solidFill>
            <a:schemeClr val="accent5">
              <a:lumMod val="20000"/>
              <a:lumOff val="80000"/>
            </a:schemeClr>
          </a:solidFill>
        </p:spPr>
        <p:txBody>
          <a:bodyPr>
            <a:noAutofit/>
          </a:bodyPr>
          <a:lstStyle/>
          <a:p>
            <a:pPr marL="0" indent="0">
              <a:spcBef>
                <a:spcPts val="0"/>
              </a:spcBef>
              <a:buNone/>
            </a:pPr>
            <a:r>
              <a:rPr lang="en-GB" sz="2000" dirty="0" smtClean="0"/>
              <a:t>It is hard to say what caused the different unit shipments. If </a:t>
            </a:r>
            <a:r>
              <a:rPr lang="en-GB" sz="2000" b="1" dirty="0" smtClean="0">
                <a:solidFill>
                  <a:srgbClr val="FF0000"/>
                </a:solidFill>
              </a:rPr>
              <a:t>we can observe </a:t>
            </a:r>
            <a:r>
              <a:rPr lang="en-GB" sz="2000" dirty="0" smtClean="0"/>
              <a:t>lasting growth, </a:t>
            </a:r>
            <a:r>
              <a:rPr lang="en-GB" sz="2000" b="1" dirty="0" smtClean="0">
                <a:solidFill>
                  <a:srgbClr val="FF0000"/>
                </a:solidFill>
              </a:rPr>
              <a:t>we can also suppose </a:t>
            </a:r>
            <a:r>
              <a:rPr lang="en-GB" sz="2000" dirty="0" smtClean="0"/>
              <a:t>that the quantity is going to grow in the future. That means 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a:t>
            </a:r>
            <a:r>
              <a:rPr lang="en-GB" sz="2000" b="1" dirty="0" smtClean="0">
                <a:solidFill>
                  <a:srgbClr val="FF0000"/>
                </a:solidFill>
              </a:rPr>
              <a:t>We can say that </a:t>
            </a:r>
            <a:r>
              <a:rPr lang="en-GB" sz="2000" dirty="0" smtClean="0"/>
              <a:t>the aim of companies is not to have the highest amount of viewers in general, but rather the most concentrated public which belongs to their target market.</a:t>
            </a:r>
            <a:endParaRPr lang="pt-PT" sz="2000" dirty="0" smtClean="0"/>
          </a:p>
        </p:txBody>
      </p:sp>
      <p:sp>
        <p:nvSpPr>
          <p:cNvPr id="8" name="TextBox 7"/>
          <p:cNvSpPr txBox="1"/>
          <p:nvPr/>
        </p:nvSpPr>
        <p:spPr>
          <a:xfrm>
            <a:off x="4419956" y="1772816"/>
            <a:ext cx="3888432" cy="954107"/>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r>
              <a:rPr lang="pt-PT" sz="2800" b="1" dirty="0" smtClean="0"/>
              <a:t> &amp; </a:t>
            </a:r>
            <a:r>
              <a:rPr lang="pt-PT" sz="2800" b="1" dirty="0" err="1" smtClean="0"/>
              <a:t>themes</a:t>
            </a:r>
            <a:endParaRPr lang="pt-PT" sz="2800" b="1" dirty="0" smtClean="0"/>
          </a:p>
        </p:txBody>
      </p:sp>
      <p:sp>
        <p:nvSpPr>
          <p:cNvPr id="6" name="TextBox 5"/>
          <p:cNvSpPr txBox="1"/>
          <p:nvPr/>
        </p:nvSpPr>
        <p:spPr>
          <a:xfrm>
            <a:off x="4148336" y="3717032"/>
            <a:ext cx="3888432" cy="954107"/>
          </a:xfrm>
          <a:prstGeom prst="rect">
            <a:avLst/>
          </a:prstGeom>
          <a:solidFill>
            <a:srgbClr val="FFFF00"/>
          </a:solidFill>
        </p:spPr>
        <p:txBody>
          <a:bodyPr wrap="square" rtlCol="0">
            <a:spAutoFit/>
          </a:bodyPr>
          <a:lstStyle/>
          <a:p>
            <a:r>
              <a:rPr lang="pt-PT" sz="2800" b="1" dirty="0" err="1" smtClean="0"/>
              <a:t>Improved</a:t>
            </a:r>
            <a:r>
              <a:rPr lang="pt-PT" sz="2800" b="1" dirty="0" smtClean="0"/>
              <a:t> </a:t>
            </a:r>
            <a:r>
              <a:rPr lang="pt-PT" sz="2800" b="1" dirty="0" err="1" smtClean="0"/>
              <a:t>thematic</a:t>
            </a:r>
            <a:r>
              <a:rPr lang="pt-PT" sz="2800" b="1" dirty="0" smtClean="0"/>
              <a:t> </a:t>
            </a:r>
            <a:r>
              <a:rPr lang="pt-PT" sz="2800" b="1" dirty="0" err="1" smtClean="0"/>
              <a:t>progression</a:t>
            </a:r>
            <a:endParaRPr lang="pt-PT" sz="2800" b="1" dirty="0" smtClean="0"/>
          </a:p>
        </p:txBody>
      </p:sp>
      <p:sp>
        <p:nvSpPr>
          <p:cNvPr id="7" name="TextBox 6"/>
          <p:cNvSpPr txBox="1"/>
          <p:nvPr/>
        </p:nvSpPr>
        <p:spPr>
          <a:xfrm>
            <a:off x="4148336" y="620688"/>
            <a:ext cx="3888432" cy="954107"/>
          </a:xfrm>
          <a:prstGeom prst="rect">
            <a:avLst/>
          </a:prstGeom>
          <a:solidFill>
            <a:srgbClr val="FFFF00"/>
          </a:solidFill>
        </p:spPr>
        <p:txBody>
          <a:bodyPr wrap="square" rtlCol="0">
            <a:spAutoFit/>
          </a:bodyPr>
          <a:lstStyle/>
          <a:p>
            <a:r>
              <a:rPr lang="pt-PT" sz="2800" b="1" dirty="0" smtClean="0"/>
              <a:t>More </a:t>
            </a:r>
            <a:r>
              <a:rPr lang="pt-PT" sz="2800" b="1" dirty="0" err="1" smtClean="0"/>
              <a:t>abstract</a:t>
            </a:r>
            <a:r>
              <a:rPr lang="pt-PT" sz="2800" b="1" dirty="0" smtClean="0"/>
              <a:t> </a:t>
            </a:r>
            <a:r>
              <a:rPr lang="pt-PT" sz="2800" b="1" dirty="0" err="1" smtClean="0"/>
              <a:t>lexis</a:t>
            </a:r>
            <a:r>
              <a:rPr lang="pt-PT" sz="2800" b="1" dirty="0" smtClean="0"/>
              <a:t> for </a:t>
            </a:r>
            <a:r>
              <a:rPr lang="pt-PT" sz="2800" b="1" dirty="0" err="1" smtClean="0"/>
              <a:t>reasoning</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31</a:t>
            </a:fld>
            <a:endParaRPr lang="pt-PT"/>
          </a:p>
        </p:txBody>
      </p:sp>
    </p:spTree>
    <p:extLst>
      <p:ext uri="{BB962C8B-B14F-4D97-AF65-F5344CB8AC3E}">
        <p14:creationId xmlns:p14="http://schemas.microsoft.com/office/powerpoint/2010/main" val="471933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92500" lnSpcReduction="20000"/>
          </a:bodyPr>
          <a:lstStyle/>
          <a:p>
            <a:pPr marL="0" indent="0">
              <a:buNone/>
            </a:pPr>
            <a:r>
              <a:rPr lang="en-GB" dirty="0"/>
              <a:t>The case I’m analysing is Chevron’s. We were given two advertising campaigns, one from 2007 and another one from 2010, and even without a deep analysis of the content, we can witness a change in the focus of the company.</a:t>
            </a:r>
            <a:endParaRPr lang="pt-PT" dirty="0"/>
          </a:p>
          <a:p>
            <a:pPr marL="0" indent="0">
              <a:buNone/>
            </a:pPr>
            <a:r>
              <a:rPr lang="en-GB" dirty="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4" name="TextBox 3"/>
          <p:cNvSpPr txBox="1"/>
          <p:nvPr/>
        </p:nvSpPr>
        <p:spPr>
          <a:xfrm>
            <a:off x="179512" y="2780928"/>
            <a:ext cx="3024336" cy="1384995"/>
          </a:xfrm>
          <a:prstGeom prst="rect">
            <a:avLst/>
          </a:prstGeom>
          <a:solidFill>
            <a:srgbClr val="FFFF00"/>
          </a:solidFill>
        </p:spPr>
        <p:txBody>
          <a:bodyPr wrap="square" rtlCol="0">
            <a:spAutoFit/>
          </a:bodyPr>
          <a:lstStyle/>
          <a:p>
            <a:r>
              <a:rPr lang="pt-PT" sz="2800" b="1" dirty="0" smtClean="0"/>
              <a:t>More </a:t>
            </a:r>
            <a:r>
              <a:rPr lang="pt-PT" sz="2800" b="1" dirty="0" err="1" smtClean="0"/>
              <a:t>concrete</a:t>
            </a:r>
            <a:r>
              <a:rPr lang="pt-PT" sz="2800" b="1" dirty="0" smtClean="0"/>
              <a:t>, informal </a:t>
            </a:r>
            <a:r>
              <a:rPr lang="pt-PT" sz="2800" b="1" dirty="0" err="1" smtClean="0"/>
              <a:t>lexis</a:t>
            </a:r>
            <a:r>
              <a:rPr lang="pt-PT" sz="2800" b="1" dirty="0" smtClean="0"/>
              <a:t> &amp; </a:t>
            </a:r>
            <a:r>
              <a:rPr lang="pt-PT" sz="2800" b="1" dirty="0" err="1" smtClean="0"/>
              <a:t>structures</a:t>
            </a:r>
            <a:endParaRPr lang="pt-PT" sz="2800" b="1" dirty="0"/>
          </a:p>
        </p:txBody>
      </p:sp>
      <p:sp>
        <p:nvSpPr>
          <p:cNvPr id="5" name="Slide Number Placeholder 4"/>
          <p:cNvSpPr>
            <a:spLocks noGrp="1"/>
          </p:cNvSpPr>
          <p:nvPr>
            <p:ph type="sldNum" sz="quarter" idx="12"/>
          </p:nvPr>
        </p:nvSpPr>
        <p:spPr/>
        <p:txBody>
          <a:bodyPr/>
          <a:lstStyle/>
          <a:p>
            <a:fld id="{A77464B7-D666-4C1F-97FD-7E3962095D4E}" type="slidenum">
              <a:rPr lang="pt-PT" smtClean="0"/>
              <a:t>4</a:t>
            </a:fld>
            <a:endParaRPr lang="pt-PT"/>
          </a:p>
        </p:txBody>
      </p:sp>
    </p:spTree>
    <p:extLst>
      <p:ext uri="{BB962C8B-B14F-4D97-AF65-F5344CB8AC3E}">
        <p14:creationId xmlns:p14="http://schemas.microsoft.com/office/powerpoint/2010/main" val="3600301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92500" lnSpcReduction="20000"/>
          </a:bodyPr>
          <a:lstStyle/>
          <a:p>
            <a:pPr marL="0" indent="0">
              <a:buNone/>
            </a:pPr>
            <a:r>
              <a:rPr lang="en-GB" dirty="0"/>
              <a:t>The case I’m analysing is Chevron’s. We were given two advertising campaigns, one from 2007 and another one from 2010, and even without a deep analysis of the content, we can </a:t>
            </a:r>
            <a:r>
              <a:rPr lang="en-GB" b="1" dirty="0">
                <a:solidFill>
                  <a:srgbClr val="FF0000"/>
                </a:solidFill>
              </a:rPr>
              <a:t>witness</a:t>
            </a:r>
            <a:r>
              <a:rPr lang="en-GB" dirty="0"/>
              <a:t> a change in the focus of the company.</a:t>
            </a:r>
            <a:endParaRPr lang="pt-PT" dirty="0"/>
          </a:p>
          <a:p>
            <a:pPr marL="0" indent="0">
              <a:buNone/>
            </a:pPr>
            <a:r>
              <a:rPr lang="en-GB" dirty="0"/>
              <a:t>In the 2007 campaign, Chevron presents us with an advertisement whose only focus is simply to sell their product. They show us an image of a city seen from below and centred, </a:t>
            </a:r>
            <a:r>
              <a:rPr lang="en-GB" b="1" dirty="0">
                <a:solidFill>
                  <a:srgbClr val="FF0000"/>
                </a:solidFill>
              </a:rPr>
              <a:t>transmitting the idea </a:t>
            </a:r>
            <a:r>
              <a:rPr lang="en-GB" dirty="0"/>
              <a:t>that the city is bigger than all of us, but we, as individuals, are the city itself, </a:t>
            </a:r>
            <a:r>
              <a:rPr lang="en-GB" b="1" dirty="0">
                <a:solidFill>
                  <a:srgbClr val="FF0000"/>
                </a:solidFill>
              </a:rPr>
              <a:t>and that’s where they come in</a:t>
            </a:r>
            <a:r>
              <a:rPr lang="en-GB" dirty="0"/>
              <a:t>, powering the city, selling their product, plain and simple.</a:t>
            </a:r>
            <a:endParaRPr lang="pt-PT" dirty="0"/>
          </a:p>
        </p:txBody>
      </p:sp>
      <p:sp>
        <p:nvSpPr>
          <p:cNvPr id="4" name="TextBox 3"/>
          <p:cNvSpPr txBox="1"/>
          <p:nvPr/>
        </p:nvSpPr>
        <p:spPr>
          <a:xfrm>
            <a:off x="179512" y="2780928"/>
            <a:ext cx="3024336" cy="1384995"/>
          </a:xfrm>
          <a:prstGeom prst="rect">
            <a:avLst/>
          </a:prstGeom>
          <a:solidFill>
            <a:srgbClr val="FFFF00"/>
          </a:solidFill>
        </p:spPr>
        <p:txBody>
          <a:bodyPr wrap="square" rtlCol="0">
            <a:spAutoFit/>
          </a:bodyPr>
          <a:lstStyle/>
          <a:p>
            <a:r>
              <a:rPr lang="pt-PT" sz="2800" b="1" dirty="0" smtClean="0"/>
              <a:t>More </a:t>
            </a:r>
            <a:r>
              <a:rPr lang="pt-PT" sz="2800" b="1" dirty="0" err="1" smtClean="0"/>
              <a:t>concrete</a:t>
            </a:r>
            <a:r>
              <a:rPr lang="pt-PT" sz="2800" b="1" dirty="0" smtClean="0"/>
              <a:t>, informal </a:t>
            </a:r>
            <a:r>
              <a:rPr lang="pt-PT" sz="2800" b="1" dirty="0" err="1" smtClean="0"/>
              <a:t>lexis</a:t>
            </a:r>
            <a:r>
              <a:rPr lang="pt-PT" sz="2800" b="1" dirty="0" smtClean="0"/>
              <a:t> &amp; </a:t>
            </a:r>
            <a:r>
              <a:rPr lang="pt-PT" sz="2800" b="1" dirty="0" err="1" smtClean="0"/>
              <a:t>structures</a:t>
            </a:r>
            <a:endParaRPr lang="pt-PT" sz="2800" b="1" dirty="0"/>
          </a:p>
        </p:txBody>
      </p:sp>
      <p:sp>
        <p:nvSpPr>
          <p:cNvPr id="5" name="Slide Number Placeholder 4"/>
          <p:cNvSpPr>
            <a:spLocks noGrp="1"/>
          </p:cNvSpPr>
          <p:nvPr>
            <p:ph type="sldNum" sz="quarter" idx="12"/>
          </p:nvPr>
        </p:nvSpPr>
        <p:spPr/>
        <p:txBody>
          <a:bodyPr/>
          <a:lstStyle/>
          <a:p>
            <a:fld id="{A77464B7-D666-4C1F-97FD-7E3962095D4E}" type="slidenum">
              <a:rPr lang="pt-PT" smtClean="0"/>
              <a:t>5</a:t>
            </a:fld>
            <a:endParaRPr lang="pt-PT"/>
          </a:p>
        </p:txBody>
      </p:sp>
    </p:spTree>
    <p:extLst>
      <p:ext uri="{BB962C8B-B14F-4D97-AF65-F5344CB8AC3E}">
        <p14:creationId xmlns:p14="http://schemas.microsoft.com/office/powerpoint/2010/main" val="1654037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solidFill>
            <a:schemeClr val="accent3">
              <a:lumMod val="20000"/>
              <a:lumOff val="80000"/>
            </a:schemeClr>
          </a:solidFill>
        </p:spPr>
        <p:txBody>
          <a:bodyPr/>
          <a:lstStyle/>
          <a:p>
            <a:pPr marL="0" indent="0">
              <a:buNone/>
            </a:pPr>
            <a:r>
              <a:rPr lang="pt-PT" dirty="0" err="1" smtClean="0"/>
              <a:t>Between</a:t>
            </a:r>
            <a:r>
              <a:rPr lang="pt-PT" dirty="0" smtClean="0"/>
              <a:t> 2007 </a:t>
            </a:r>
            <a:r>
              <a:rPr lang="pt-PT" dirty="0" err="1" smtClean="0"/>
              <a:t>and</a:t>
            </a:r>
            <a:r>
              <a:rPr lang="pt-PT" dirty="0" smtClean="0"/>
              <a:t> 2010 Chevron </a:t>
            </a:r>
            <a:r>
              <a:rPr lang="pt-PT" dirty="0" err="1" smtClean="0"/>
              <a:t>launched</a:t>
            </a:r>
            <a:r>
              <a:rPr lang="pt-PT" dirty="0" smtClean="0"/>
              <a:t> </a:t>
            </a:r>
            <a:r>
              <a:rPr lang="pt-PT" dirty="0" err="1" smtClean="0"/>
              <a:t>two</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The</a:t>
            </a:r>
            <a:r>
              <a:rPr lang="pt-PT" dirty="0" smtClean="0"/>
              <a:t> </a:t>
            </a:r>
            <a:r>
              <a:rPr lang="pt-PT" dirty="0" err="1" smtClean="0"/>
              <a:t>two</a:t>
            </a:r>
            <a:r>
              <a:rPr lang="pt-PT" dirty="0" smtClean="0"/>
              <a:t> </a:t>
            </a:r>
            <a:r>
              <a:rPr lang="pt-PT" dirty="0" err="1" smtClean="0"/>
              <a:t>campaigns</a:t>
            </a:r>
            <a:r>
              <a:rPr lang="pt-PT" dirty="0" smtClean="0"/>
              <a:t> </a:t>
            </a:r>
            <a:r>
              <a:rPr lang="pt-PT" dirty="0" err="1" smtClean="0"/>
              <a:t>clearly</a:t>
            </a:r>
            <a:r>
              <a:rPr lang="pt-PT" dirty="0" smtClean="0"/>
              <a:t> </a:t>
            </a:r>
            <a:r>
              <a:rPr lang="pt-PT" dirty="0" err="1" smtClean="0"/>
              <a:t>present</a:t>
            </a:r>
            <a:r>
              <a:rPr lang="pt-PT" dirty="0" smtClean="0"/>
              <a:t> </a:t>
            </a:r>
            <a:r>
              <a:rPr lang="pt-PT" dirty="0" err="1" smtClean="0"/>
              <a:t>different</a:t>
            </a:r>
            <a:r>
              <a:rPr lang="pt-PT" dirty="0" smtClean="0"/>
              <a:t> </a:t>
            </a:r>
            <a:r>
              <a:rPr lang="pt-PT" dirty="0" err="1" smtClean="0"/>
              <a:t>company</a:t>
            </a:r>
            <a:r>
              <a:rPr lang="pt-PT" dirty="0" smtClean="0"/>
              <a:t> </a:t>
            </a:r>
            <a:r>
              <a:rPr lang="pt-PT" dirty="0" err="1" smtClean="0"/>
              <a:t>images</a:t>
            </a:r>
            <a:r>
              <a:rPr lang="pt-PT" dirty="0" smtClean="0"/>
              <a:t>.</a:t>
            </a:r>
            <a:endParaRPr lang="pt-PT" dirty="0"/>
          </a:p>
        </p:txBody>
      </p:sp>
      <p:sp>
        <p:nvSpPr>
          <p:cNvPr id="4" name="Content Placeholder 3"/>
          <p:cNvSpPr>
            <a:spLocks noGrp="1"/>
          </p:cNvSpPr>
          <p:nvPr>
            <p:ph sz="half" idx="2"/>
          </p:nvPr>
        </p:nvSpPr>
        <p:spPr>
          <a:solidFill>
            <a:schemeClr val="accent5">
              <a:lumMod val="20000"/>
              <a:lumOff val="80000"/>
            </a:schemeClr>
          </a:solidFill>
        </p:spPr>
        <p:txBody>
          <a:bodyPr/>
          <a:lstStyle/>
          <a:p>
            <a:pPr marL="0" indent="0">
              <a:buNone/>
            </a:pPr>
            <a:r>
              <a:rPr lang="en-GB" dirty="0" smtClean="0"/>
              <a:t>The case I’m analysing is Chevron’s. We were given two advertising campaigns, one from 2007 and another one from 2010, and even without a deep analysis of the content, we can witness a change in the focus of the company.</a:t>
            </a:r>
          </a:p>
        </p:txBody>
      </p:sp>
      <p:sp>
        <p:nvSpPr>
          <p:cNvPr id="5" name="TextBox 4"/>
          <p:cNvSpPr txBox="1"/>
          <p:nvPr/>
        </p:nvSpPr>
        <p:spPr>
          <a:xfrm>
            <a:off x="4499992" y="1196752"/>
            <a:ext cx="3672408" cy="954107"/>
          </a:xfrm>
          <a:prstGeom prst="rect">
            <a:avLst/>
          </a:prstGeom>
          <a:solidFill>
            <a:srgbClr val="FFFF00"/>
          </a:solidFill>
        </p:spPr>
        <p:txBody>
          <a:bodyPr wrap="square" rtlCol="0">
            <a:spAutoFit/>
          </a:bodyPr>
          <a:lstStyle/>
          <a:p>
            <a:r>
              <a:rPr lang="pt-PT" sz="2800" b="1" dirty="0" err="1" smtClean="0"/>
              <a:t>Reformulate</a:t>
            </a:r>
            <a:r>
              <a:rPr lang="pt-PT" sz="2800" b="1" dirty="0" smtClean="0"/>
              <a:t> </a:t>
            </a:r>
            <a:r>
              <a:rPr lang="pt-PT" sz="2800" b="1" dirty="0" err="1" smtClean="0"/>
              <a:t>themes</a:t>
            </a:r>
            <a:r>
              <a:rPr lang="pt-PT" sz="2800" b="1" dirty="0" smtClean="0"/>
              <a:t> &amp; </a:t>
            </a:r>
            <a:r>
              <a:rPr lang="pt-PT" sz="2800" b="1" dirty="0" err="1" smtClean="0"/>
              <a:t>subject</a:t>
            </a:r>
            <a:endParaRPr lang="pt-PT" sz="2800" b="1" dirty="0" smtClean="0"/>
          </a:p>
        </p:txBody>
      </p:sp>
      <p:sp>
        <p:nvSpPr>
          <p:cNvPr id="7" name="Slide Number Placeholder 6"/>
          <p:cNvSpPr>
            <a:spLocks noGrp="1"/>
          </p:cNvSpPr>
          <p:nvPr>
            <p:ph type="sldNum" sz="quarter" idx="12"/>
          </p:nvPr>
        </p:nvSpPr>
        <p:spPr/>
        <p:txBody>
          <a:bodyPr/>
          <a:lstStyle/>
          <a:p>
            <a:fld id="{A77464B7-D666-4C1F-97FD-7E3962095D4E}" type="slidenum">
              <a:rPr lang="pt-PT" smtClean="0"/>
              <a:t>6</a:t>
            </a:fld>
            <a:endParaRPr lang="pt-PT"/>
          </a:p>
        </p:txBody>
      </p:sp>
    </p:spTree>
    <p:extLst>
      <p:ext uri="{BB962C8B-B14F-4D97-AF65-F5344CB8AC3E}">
        <p14:creationId xmlns:p14="http://schemas.microsoft.com/office/powerpoint/2010/main" val="218697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solidFill>
            <a:schemeClr val="accent3">
              <a:lumMod val="20000"/>
              <a:lumOff val="80000"/>
            </a:schemeClr>
          </a:solidFill>
        </p:spPr>
        <p:txBody>
          <a:bodyPr/>
          <a:lstStyle/>
          <a:p>
            <a:pPr marL="0" indent="0">
              <a:buNone/>
            </a:pPr>
            <a:r>
              <a:rPr lang="pt-PT" b="1" dirty="0" err="1" smtClean="0">
                <a:solidFill>
                  <a:srgbClr val="FF0000"/>
                </a:solidFill>
              </a:rPr>
              <a:t>Between</a:t>
            </a:r>
            <a:r>
              <a:rPr lang="pt-PT" b="1" dirty="0" smtClean="0">
                <a:solidFill>
                  <a:srgbClr val="FF0000"/>
                </a:solidFill>
              </a:rPr>
              <a:t> 2007 </a:t>
            </a:r>
            <a:r>
              <a:rPr lang="pt-PT" b="1" dirty="0" err="1" smtClean="0">
                <a:solidFill>
                  <a:srgbClr val="FF0000"/>
                </a:solidFill>
              </a:rPr>
              <a:t>and</a:t>
            </a:r>
            <a:r>
              <a:rPr lang="pt-PT" b="1" dirty="0" smtClean="0">
                <a:solidFill>
                  <a:srgbClr val="FF0000"/>
                </a:solidFill>
              </a:rPr>
              <a:t> 2010 Chevron</a:t>
            </a:r>
            <a:r>
              <a:rPr lang="pt-PT" dirty="0" smtClean="0"/>
              <a:t> </a:t>
            </a:r>
            <a:r>
              <a:rPr lang="pt-PT" dirty="0" err="1" smtClean="0"/>
              <a:t>launched</a:t>
            </a:r>
            <a:r>
              <a:rPr lang="pt-PT" dirty="0" smtClean="0"/>
              <a:t> </a:t>
            </a:r>
            <a:r>
              <a:rPr lang="pt-PT" dirty="0" err="1" smtClean="0"/>
              <a:t>two</a:t>
            </a:r>
            <a:r>
              <a:rPr lang="pt-PT" dirty="0" smtClean="0"/>
              <a:t> </a:t>
            </a:r>
            <a:r>
              <a:rPr lang="pt-PT" dirty="0" err="1" smtClean="0"/>
              <a:t>advertising</a:t>
            </a:r>
            <a:r>
              <a:rPr lang="pt-PT" dirty="0" smtClean="0"/>
              <a:t> </a:t>
            </a:r>
            <a:r>
              <a:rPr lang="pt-PT" dirty="0" err="1" smtClean="0"/>
              <a:t>campaigns</a:t>
            </a:r>
            <a:r>
              <a:rPr lang="pt-PT" dirty="0" smtClean="0"/>
              <a:t>. </a:t>
            </a:r>
            <a:r>
              <a:rPr lang="pt-PT" b="1" dirty="0" err="1" smtClean="0">
                <a:solidFill>
                  <a:srgbClr val="FF0000"/>
                </a:solidFill>
              </a:rPr>
              <a:t>The</a:t>
            </a:r>
            <a:r>
              <a:rPr lang="pt-PT" b="1" dirty="0" smtClean="0">
                <a:solidFill>
                  <a:srgbClr val="FF0000"/>
                </a:solidFill>
              </a:rPr>
              <a:t> </a:t>
            </a:r>
            <a:r>
              <a:rPr lang="pt-PT" b="1" dirty="0" err="1" smtClean="0">
                <a:solidFill>
                  <a:srgbClr val="FF0000"/>
                </a:solidFill>
              </a:rPr>
              <a:t>two</a:t>
            </a:r>
            <a:r>
              <a:rPr lang="pt-PT" b="1" dirty="0" smtClean="0">
                <a:solidFill>
                  <a:srgbClr val="FF0000"/>
                </a:solidFill>
              </a:rPr>
              <a:t> </a:t>
            </a:r>
            <a:r>
              <a:rPr lang="pt-PT" b="1" dirty="0" err="1" smtClean="0">
                <a:solidFill>
                  <a:srgbClr val="FF0000"/>
                </a:solidFill>
              </a:rPr>
              <a:t>campaigns</a:t>
            </a:r>
            <a:r>
              <a:rPr lang="pt-PT" b="1" dirty="0" smtClean="0">
                <a:solidFill>
                  <a:srgbClr val="FF0000"/>
                </a:solidFill>
              </a:rPr>
              <a:t> </a:t>
            </a:r>
            <a:r>
              <a:rPr lang="pt-PT" dirty="0" err="1" smtClean="0"/>
              <a:t>clearly</a:t>
            </a:r>
            <a:r>
              <a:rPr lang="pt-PT" dirty="0" smtClean="0"/>
              <a:t> </a:t>
            </a:r>
            <a:r>
              <a:rPr lang="pt-PT" dirty="0" err="1" smtClean="0"/>
              <a:t>present</a:t>
            </a:r>
            <a:r>
              <a:rPr lang="pt-PT" dirty="0" smtClean="0"/>
              <a:t> </a:t>
            </a:r>
            <a:r>
              <a:rPr lang="pt-PT" dirty="0" err="1" smtClean="0"/>
              <a:t>different</a:t>
            </a:r>
            <a:r>
              <a:rPr lang="pt-PT" dirty="0" smtClean="0"/>
              <a:t> </a:t>
            </a:r>
            <a:r>
              <a:rPr lang="pt-PT" dirty="0" err="1" smtClean="0"/>
              <a:t>company</a:t>
            </a:r>
            <a:r>
              <a:rPr lang="pt-PT" dirty="0" smtClean="0"/>
              <a:t> </a:t>
            </a:r>
            <a:r>
              <a:rPr lang="pt-PT" dirty="0" err="1" smtClean="0"/>
              <a:t>images</a:t>
            </a:r>
            <a:r>
              <a:rPr lang="pt-PT" dirty="0" smtClean="0"/>
              <a:t>.</a:t>
            </a:r>
            <a:endParaRPr lang="pt-PT" dirty="0"/>
          </a:p>
        </p:txBody>
      </p:sp>
      <p:sp>
        <p:nvSpPr>
          <p:cNvPr id="4" name="Content Placeholder 3"/>
          <p:cNvSpPr>
            <a:spLocks noGrp="1"/>
          </p:cNvSpPr>
          <p:nvPr>
            <p:ph sz="half" idx="2"/>
          </p:nvPr>
        </p:nvSpPr>
        <p:spPr>
          <a:solidFill>
            <a:schemeClr val="accent5">
              <a:lumMod val="20000"/>
              <a:lumOff val="80000"/>
            </a:schemeClr>
          </a:solidFill>
        </p:spPr>
        <p:txBody>
          <a:bodyPr/>
          <a:lstStyle/>
          <a:p>
            <a:pPr marL="0" indent="0">
              <a:buNone/>
            </a:pPr>
            <a:r>
              <a:rPr lang="en-GB" dirty="0" smtClean="0"/>
              <a:t>The case I’m analysing is Chevron’s. We were given two advertising campaigns, one from 2007 and another one from 2010, and even without a deep analysis of the content, we can witness a change in the focus of the company.</a:t>
            </a:r>
          </a:p>
        </p:txBody>
      </p:sp>
      <p:sp>
        <p:nvSpPr>
          <p:cNvPr id="5" name="TextBox 4"/>
          <p:cNvSpPr txBox="1"/>
          <p:nvPr/>
        </p:nvSpPr>
        <p:spPr>
          <a:xfrm>
            <a:off x="107504" y="4365104"/>
            <a:ext cx="2520280" cy="1815882"/>
          </a:xfrm>
          <a:prstGeom prst="rect">
            <a:avLst/>
          </a:prstGeom>
          <a:solidFill>
            <a:srgbClr val="FFFF00"/>
          </a:solidFill>
        </p:spPr>
        <p:txBody>
          <a:bodyPr wrap="square" rtlCol="0">
            <a:spAutoFit/>
          </a:bodyPr>
          <a:lstStyle/>
          <a:p>
            <a:r>
              <a:rPr lang="pt-PT" sz="2800" b="1" dirty="0" err="1" smtClean="0"/>
              <a:t>Comany</a:t>
            </a:r>
            <a:r>
              <a:rPr lang="pt-PT" sz="2800" b="1" dirty="0" smtClean="0"/>
              <a:t> </a:t>
            </a:r>
            <a:r>
              <a:rPr lang="pt-PT" sz="2800" b="1" dirty="0" err="1" smtClean="0"/>
              <a:t>and</a:t>
            </a:r>
            <a:r>
              <a:rPr lang="pt-PT" sz="2800" b="1" dirty="0" smtClean="0"/>
              <a:t> </a:t>
            </a:r>
            <a:r>
              <a:rPr lang="pt-PT" sz="2800" b="1" dirty="0" err="1" smtClean="0"/>
              <a:t>company</a:t>
            </a:r>
            <a:r>
              <a:rPr lang="pt-PT" sz="2800" b="1" dirty="0" smtClean="0"/>
              <a:t> </a:t>
            </a:r>
            <a:r>
              <a:rPr lang="pt-PT" sz="2800" b="1" dirty="0" err="1" smtClean="0"/>
              <a:t>campaigns</a:t>
            </a:r>
            <a:r>
              <a:rPr lang="pt-PT" sz="2800" b="1" dirty="0" smtClean="0"/>
              <a:t> as </a:t>
            </a:r>
            <a:r>
              <a:rPr lang="pt-PT" sz="2800" b="1" dirty="0" err="1" smtClean="0"/>
              <a:t>subject</a:t>
            </a:r>
            <a:r>
              <a:rPr lang="pt-PT" sz="2800" b="1" dirty="0" smtClean="0"/>
              <a:t>  </a:t>
            </a:r>
            <a:endParaRPr lang="pt-PT" sz="2800" b="1" dirty="0"/>
          </a:p>
        </p:txBody>
      </p:sp>
      <p:sp>
        <p:nvSpPr>
          <p:cNvPr id="6" name="TextBox 5"/>
          <p:cNvSpPr txBox="1"/>
          <p:nvPr/>
        </p:nvSpPr>
        <p:spPr>
          <a:xfrm>
            <a:off x="2555179" y="3789040"/>
            <a:ext cx="2520280" cy="1384995"/>
          </a:xfrm>
          <a:prstGeom prst="rect">
            <a:avLst/>
          </a:prstGeom>
          <a:solidFill>
            <a:srgbClr val="FFFF00"/>
          </a:solidFill>
        </p:spPr>
        <p:txBody>
          <a:bodyPr wrap="square" rtlCol="0">
            <a:spAutoFit/>
          </a:bodyPr>
          <a:lstStyle/>
          <a:p>
            <a:endParaRPr lang="pt-PT" sz="2800" b="1" dirty="0" smtClean="0"/>
          </a:p>
          <a:p>
            <a:r>
              <a:rPr lang="pt-PT" sz="2800" b="1" dirty="0" err="1" smtClean="0"/>
              <a:t>Zig</a:t>
            </a:r>
            <a:r>
              <a:rPr lang="pt-PT" sz="2800" b="1" dirty="0" smtClean="0"/>
              <a:t> </a:t>
            </a:r>
            <a:r>
              <a:rPr lang="pt-PT" sz="2800" b="1" dirty="0" err="1" smtClean="0"/>
              <a:t>zag</a:t>
            </a:r>
            <a:r>
              <a:rPr lang="pt-PT" sz="2800" b="1" dirty="0" smtClean="0"/>
              <a:t> </a:t>
            </a:r>
            <a:r>
              <a:rPr lang="pt-PT" sz="2800" b="1" dirty="0" err="1" smtClean="0"/>
              <a:t>theme</a:t>
            </a:r>
            <a:endParaRPr lang="pt-PT" sz="2800" b="1" dirty="0" smtClean="0"/>
          </a:p>
          <a:p>
            <a:endParaRPr lang="pt-PT" sz="2800" b="1" dirty="0"/>
          </a:p>
        </p:txBody>
      </p:sp>
      <p:sp>
        <p:nvSpPr>
          <p:cNvPr id="7" name="Slide Number Placeholder 6"/>
          <p:cNvSpPr>
            <a:spLocks noGrp="1"/>
          </p:cNvSpPr>
          <p:nvPr>
            <p:ph type="sldNum" sz="quarter" idx="12"/>
          </p:nvPr>
        </p:nvSpPr>
        <p:spPr/>
        <p:txBody>
          <a:bodyPr/>
          <a:lstStyle/>
          <a:p>
            <a:fld id="{A77464B7-D666-4C1F-97FD-7E3962095D4E}" type="slidenum">
              <a:rPr lang="pt-PT" smtClean="0"/>
              <a:t>7</a:t>
            </a:fld>
            <a:endParaRPr lang="pt-PT"/>
          </a:p>
        </p:txBody>
      </p:sp>
    </p:spTree>
    <p:extLst>
      <p:ext uri="{BB962C8B-B14F-4D97-AF65-F5344CB8AC3E}">
        <p14:creationId xmlns:p14="http://schemas.microsoft.com/office/powerpoint/2010/main" val="27244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t>In </a:t>
            </a:r>
            <a:r>
              <a:rPr lang="pt-PT" dirty="0" err="1" smtClean="0"/>
              <a:t>the</a:t>
            </a:r>
            <a:r>
              <a:rPr lang="pt-PT" dirty="0" smtClean="0"/>
              <a:t> 2007 </a:t>
            </a:r>
            <a:r>
              <a:rPr lang="pt-PT" dirty="0" err="1" smtClean="0"/>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t>The</a:t>
            </a:r>
            <a:r>
              <a:rPr lang="pt-PT" dirty="0" smtClean="0"/>
              <a:t> ad shows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dirty="0" err="1" smtClean="0"/>
              <a:t>But</a:t>
            </a:r>
            <a:r>
              <a:rPr lang="pt-PT" dirty="0" smtClean="0"/>
              <a:t>, </a:t>
            </a:r>
            <a:r>
              <a:rPr lang="pt-PT" dirty="0" err="1" smtClean="0"/>
              <a:t>the</a:t>
            </a:r>
            <a:r>
              <a:rPr lang="pt-PT" dirty="0" smtClean="0"/>
              <a:t> </a:t>
            </a:r>
            <a:r>
              <a:rPr lang="pt-PT" dirty="0" err="1" smtClean="0"/>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Chevron </a:t>
            </a:r>
            <a:r>
              <a:rPr lang="pt-PT" dirty="0" err="1" smtClean="0"/>
              <a:t>implies</a:t>
            </a:r>
            <a:r>
              <a:rPr lang="pt-PT" dirty="0" smtClean="0"/>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dirty="0" err="1" smtClean="0"/>
              <a:t>Thus</a:t>
            </a:r>
            <a:r>
              <a:rPr lang="pt-PT" dirty="0" smtClean="0"/>
              <a:t>, </a:t>
            </a:r>
            <a:r>
              <a:rPr lang="pt-PT" dirty="0" err="1" smtClean="0"/>
              <a:t>the</a:t>
            </a:r>
            <a:r>
              <a:rPr lang="pt-PT" dirty="0" smtClean="0"/>
              <a:t> </a:t>
            </a:r>
            <a:r>
              <a:rPr lang="pt-PT" dirty="0" err="1" smtClean="0"/>
              <a:t>goal</a:t>
            </a:r>
            <a:r>
              <a:rPr lang="pt-PT" dirty="0" smtClean="0"/>
              <a:t> </a:t>
            </a:r>
            <a:r>
              <a:rPr lang="pt-PT" dirty="0" err="1" smtClean="0"/>
              <a:t>of</a:t>
            </a:r>
            <a:r>
              <a:rPr lang="pt-PT" dirty="0" smtClean="0"/>
              <a:t> </a:t>
            </a:r>
            <a:r>
              <a:rPr lang="pt-PT" dirty="0" err="1" smtClean="0"/>
              <a:t>the</a:t>
            </a:r>
            <a:r>
              <a:rPr lang="pt-PT" dirty="0" smtClean="0"/>
              <a:t> </a:t>
            </a:r>
            <a:r>
              <a:rPr lang="pt-PT" dirty="0" err="1" smtClean="0"/>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4355976" y="1844824"/>
            <a:ext cx="2232248" cy="1384995"/>
          </a:xfrm>
          <a:prstGeom prst="rect">
            <a:avLst/>
          </a:prstGeom>
          <a:solidFill>
            <a:srgbClr val="FFFF00"/>
          </a:solidFill>
        </p:spPr>
        <p:txBody>
          <a:bodyPr wrap="square" rtlCol="0">
            <a:spAutoFit/>
          </a:bodyPr>
          <a:lstStyle/>
          <a:p>
            <a:endParaRPr lang="pt-PT" sz="2800" b="1" dirty="0" smtClean="0"/>
          </a:p>
          <a:p>
            <a:r>
              <a:rPr lang="pt-PT" sz="2800" b="1" dirty="0" smtClean="0"/>
              <a:t>No 1st </a:t>
            </a:r>
            <a:r>
              <a:rPr lang="pt-PT" sz="2800" b="1" dirty="0" err="1" smtClean="0"/>
              <a:t>person</a:t>
            </a:r>
            <a:endParaRPr lang="pt-PT" sz="2800" b="1" dirty="0" smtClean="0"/>
          </a:p>
          <a:p>
            <a:endParaRPr lang="pt-PT" sz="2800" b="1" dirty="0"/>
          </a:p>
        </p:txBody>
      </p:sp>
      <p:sp>
        <p:nvSpPr>
          <p:cNvPr id="7" name="Slide Number Placeholder 6"/>
          <p:cNvSpPr>
            <a:spLocks noGrp="1"/>
          </p:cNvSpPr>
          <p:nvPr>
            <p:ph type="sldNum" sz="quarter" idx="12"/>
          </p:nvPr>
        </p:nvSpPr>
        <p:spPr/>
        <p:txBody>
          <a:bodyPr/>
          <a:lstStyle/>
          <a:p>
            <a:fld id="{A77464B7-D666-4C1F-97FD-7E3962095D4E}" type="slidenum">
              <a:rPr lang="pt-PT" smtClean="0"/>
              <a:t>8</a:t>
            </a:fld>
            <a:endParaRPr lang="pt-PT"/>
          </a:p>
        </p:txBody>
      </p:sp>
    </p:spTree>
    <p:extLst>
      <p:ext uri="{BB962C8B-B14F-4D97-AF65-F5344CB8AC3E}">
        <p14:creationId xmlns:p14="http://schemas.microsoft.com/office/powerpoint/2010/main" val="333430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a:t>
            </a:r>
            <a:r>
              <a:rPr lang="pt-PT" sz="3600" dirty="0" smtClean="0"/>
              <a:t>5.3 </a:t>
            </a:r>
            <a:r>
              <a:rPr lang="pt-PT" sz="3600" dirty="0" smtClean="0"/>
              <a:t>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solidFill>
                  <a:srgbClr val="FF0000"/>
                </a:solidFill>
              </a:rPr>
              <a:t>In </a:t>
            </a:r>
            <a:r>
              <a:rPr lang="pt-PT" dirty="0" err="1" smtClean="0">
                <a:solidFill>
                  <a:srgbClr val="FF0000"/>
                </a:solidFill>
              </a:rPr>
              <a:t>the</a:t>
            </a:r>
            <a:r>
              <a:rPr lang="pt-PT" dirty="0" smtClean="0">
                <a:solidFill>
                  <a:srgbClr val="FF0000"/>
                </a:solidFill>
              </a:rPr>
              <a:t> 2007 </a:t>
            </a:r>
            <a:r>
              <a:rPr lang="pt-PT" dirty="0" err="1" smtClean="0">
                <a:solidFill>
                  <a:srgbClr val="FF0000"/>
                </a:solidFill>
              </a:rPr>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solidFill>
                  <a:srgbClr val="FF0000"/>
                </a:solidFill>
              </a:rPr>
              <a:t>The</a:t>
            </a:r>
            <a:r>
              <a:rPr lang="pt-PT" dirty="0" smtClean="0">
                <a:solidFill>
                  <a:srgbClr val="FF0000"/>
                </a:solidFill>
              </a:rPr>
              <a:t> ad </a:t>
            </a:r>
            <a:r>
              <a:rPr lang="pt-PT" dirty="0" smtClean="0"/>
              <a:t>shows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dirty="0" err="1" smtClean="0">
                <a:solidFill>
                  <a:srgbClr val="FF0000"/>
                </a:solidFill>
              </a:rPr>
              <a:t>But</a:t>
            </a:r>
            <a:r>
              <a:rPr lang="pt-PT" dirty="0" smtClean="0">
                <a:solidFill>
                  <a:srgbClr val="FF0000"/>
                </a:solidFill>
              </a:rPr>
              <a:t>, </a:t>
            </a:r>
            <a:r>
              <a:rPr lang="pt-PT" dirty="0" err="1" smtClean="0">
                <a:solidFill>
                  <a:srgbClr val="FF0000"/>
                </a:solidFill>
              </a:rPr>
              <a:t>the</a:t>
            </a:r>
            <a:r>
              <a:rPr lang="pt-PT" dirty="0" smtClean="0">
                <a:solidFill>
                  <a:srgbClr val="FF0000"/>
                </a:solidFill>
              </a:rPr>
              <a:t> </a:t>
            </a:r>
            <a:r>
              <a:rPr lang="pt-PT" dirty="0" err="1" smtClean="0">
                <a:solidFill>
                  <a:srgbClr val="FF0000"/>
                </a:solidFill>
              </a:rPr>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a:t>
            </a:r>
            <a:r>
              <a:rPr lang="pt-PT" dirty="0" smtClean="0">
                <a:solidFill>
                  <a:srgbClr val="FF0000"/>
                </a:solidFill>
              </a:rPr>
              <a:t>Chevron</a:t>
            </a:r>
            <a:r>
              <a:rPr lang="pt-PT" dirty="0" smtClean="0"/>
              <a:t> </a:t>
            </a:r>
            <a:r>
              <a:rPr lang="pt-PT" dirty="0" err="1" smtClean="0"/>
              <a:t>implies</a:t>
            </a:r>
            <a:r>
              <a:rPr lang="pt-PT" dirty="0" smtClean="0"/>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dirty="0" err="1" smtClean="0">
                <a:solidFill>
                  <a:srgbClr val="FF0000"/>
                </a:solidFill>
              </a:rPr>
              <a:t>Thus</a:t>
            </a:r>
            <a:r>
              <a:rPr lang="pt-PT" dirty="0" smtClean="0">
                <a:solidFill>
                  <a:srgbClr val="FF0000"/>
                </a:solidFill>
              </a:rPr>
              <a:t>, </a:t>
            </a:r>
            <a:r>
              <a:rPr lang="pt-PT" dirty="0" err="1" smtClean="0">
                <a:solidFill>
                  <a:srgbClr val="FF0000"/>
                </a:solidFill>
              </a:rPr>
              <a:t>the</a:t>
            </a:r>
            <a:r>
              <a:rPr lang="pt-PT" dirty="0" smtClean="0">
                <a:solidFill>
                  <a:srgbClr val="FF0000"/>
                </a:solidFill>
              </a:rPr>
              <a:t> </a:t>
            </a:r>
            <a:r>
              <a:rPr lang="pt-PT" dirty="0" err="1" smtClean="0">
                <a:solidFill>
                  <a:srgbClr val="FF0000"/>
                </a:solidFill>
              </a:rPr>
              <a:t>goal</a:t>
            </a:r>
            <a:r>
              <a:rPr lang="pt-PT" dirty="0" smtClean="0">
                <a:solidFill>
                  <a:srgbClr val="FF0000"/>
                </a:solidFill>
              </a:rPr>
              <a:t> </a:t>
            </a:r>
            <a:r>
              <a:rPr lang="pt-PT" dirty="0" err="1" smtClean="0">
                <a:solidFill>
                  <a:srgbClr val="FF0000"/>
                </a:solidFill>
              </a:rPr>
              <a:t>of</a:t>
            </a:r>
            <a:r>
              <a:rPr lang="pt-PT" dirty="0" smtClean="0">
                <a:solidFill>
                  <a:srgbClr val="FF0000"/>
                </a:solidFill>
              </a:rPr>
              <a:t> </a:t>
            </a:r>
            <a:r>
              <a:rPr lang="pt-PT" dirty="0" err="1" smtClean="0">
                <a:solidFill>
                  <a:srgbClr val="FF0000"/>
                </a:solidFill>
              </a:rPr>
              <a:t>the</a:t>
            </a:r>
            <a:r>
              <a:rPr lang="pt-PT" dirty="0" smtClean="0">
                <a:solidFill>
                  <a:srgbClr val="FF0000"/>
                </a:solidFill>
              </a:rPr>
              <a:t> </a:t>
            </a:r>
            <a:r>
              <a:rPr lang="pt-PT" dirty="0" err="1" smtClean="0">
                <a:solidFill>
                  <a:srgbClr val="FF0000"/>
                </a:solidFill>
              </a:rPr>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4355976" y="1844824"/>
            <a:ext cx="2232248" cy="1384995"/>
          </a:xfrm>
          <a:prstGeom prst="rect">
            <a:avLst/>
          </a:prstGeom>
          <a:solidFill>
            <a:srgbClr val="FFFF00"/>
          </a:solidFill>
        </p:spPr>
        <p:txBody>
          <a:bodyPr wrap="square" rtlCol="0">
            <a:spAutoFit/>
          </a:bodyPr>
          <a:lstStyle/>
          <a:p>
            <a:endParaRPr lang="pt-PT" sz="2800" b="1" dirty="0" smtClean="0"/>
          </a:p>
          <a:p>
            <a:r>
              <a:rPr lang="pt-PT" sz="2800" b="1" dirty="0" smtClean="0"/>
              <a:t>No 1st </a:t>
            </a:r>
            <a:r>
              <a:rPr lang="pt-PT" sz="2800" b="1" dirty="0" err="1" smtClean="0"/>
              <a:t>person</a:t>
            </a:r>
            <a:endParaRPr lang="pt-PT" sz="2800" b="1" dirty="0" smtClean="0"/>
          </a:p>
          <a:p>
            <a:endParaRPr lang="pt-PT" sz="2800" b="1" dirty="0"/>
          </a:p>
        </p:txBody>
      </p:sp>
      <p:sp>
        <p:nvSpPr>
          <p:cNvPr id="6" name="TextBox 5"/>
          <p:cNvSpPr txBox="1"/>
          <p:nvPr/>
        </p:nvSpPr>
        <p:spPr>
          <a:xfrm>
            <a:off x="4788024" y="3573016"/>
            <a:ext cx="4104456" cy="1815882"/>
          </a:xfrm>
          <a:prstGeom prst="rect">
            <a:avLst/>
          </a:prstGeom>
          <a:solidFill>
            <a:srgbClr val="FFFF00"/>
          </a:solidFill>
        </p:spPr>
        <p:txBody>
          <a:bodyPr wrap="square" rtlCol="0">
            <a:spAutoFit/>
          </a:bodyPr>
          <a:lstStyle/>
          <a:p>
            <a:r>
              <a:rPr lang="pt-PT" sz="2800" b="1" dirty="0" err="1" smtClean="0"/>
              <a:t>Themes</a:t>
            </a:r>
            <a:r>
              <a:rPr lang="pt-PT" sz="2800" b="1" dirty="0" smtClean="0"/>
              <a:t> </a:t>
            </a:r>
            <a:r>
              <a:rPr lang="pt-PT" sz="2800" b="1" dirty="0" err="1" smtClean="0"/>
              <a:t>related</a:t>
            </a:r>
            <a:r>
              <a:rPr lang="pt-PT" sz="2800" b="1" dirty="0" smtClean="0"/>
              <a:t> to </a:t>
            </a:r>
            <a:r>
              <a:rPr lang="pt-PT" sz="2800" b="1" dirty="0" err="1" smtClean="0"/>
              <a:t>the</a:t>
            </a:r>
            <a:r>
              <a:rPr lang="pt-PT" sz="2800" b="1" dirty="0" smtClean="0"/>
              <a:t> </a:t>
            </a:r>
            <a:r>
              <a:rPr lang="pt-PT" sz="2800" b="1" dirty="0" err="1" smtClean="0"/>
              <a:t>company</a:t>
            </a:r>
            <a:r>
              <a:rPr lang="pt-PT" sz="2800" b="1" dirty="0" smtClean="0"/>
              <a:t>, </a:t>
            </a:r>
            <a:r>
              <a:rPr lang="pt-PT" sz="2800" b="1" dirty="0" err="1" smtClean="0"/>
              <a:t>the</a:t>
            </a:r>
            <a:r>
              <a:rPr lang="pt-PT" sz="2800" b="1" dirty="0" smtClean="0"/>
              <a:t> ad </a:t>
            </a:r>
            <a:r>
              <a:rPr lang="pt-PT" sz="2800" b="1" dirty="0" err="1" smtClean="0"/>
              <a:t>or</a:t>
            </a:r>
            <a:r>
              <a:rPr lang="pt-PT" sz="2800" b="1" dirty="0" smtClean="0"/>
              <a:t> ad </a:t>
            </a:r>
            <a:r>
              <a:rPr lang="pt-PT" sz="2800" b="1" dirty="0" err="1" smtClean="0"/>
              <a:t>campaign</a:t>
            </a:r>
            <a:r>
              <a:rPr lang="pt-PT" sz="2800" b="1" dirty="0" smtClean="0"/>
              <a:t> &amp; </a:t>
            </a:r>
            <a:r>
              <a:rPr lang="pt-PT" sz="2800" b="1" dirty="0" err="1" smtClean="0"/>
              <a:t>elements</a:t>
            </a:r>
            <a:r>
              <a:rPr lang="pt-PT" sz="2800" b="1" dirty="0" smtClean="0"/>
              <a:t> in </a:t>
            </a:r>
            <a:r>
              <a:rPr lang="pt-PT" sz="2800" b="1" dirty="0" err="1" smtClean="0"/>
              <a:t>the</a:t>
            </a:r>
            <a:r>
              <a:rPr lang="pt-PT" sz="2800" b="1" dirty="0" smtClean="0"/>
              <a:t> ad</a:t>
            </a:r>
          </a:p>
        </p:txBody>
      </p:sp>
      <p:sp>
        <p:nvSpPr>
          <p:cNvPr id="7" name="Slide Number Placeholder 6"/>
          <p:cNvSpPr>
            <a:spLocks noGrp="1"/>
          </p:cNvSpPr>
          <p:nvPr>
            <p:ph type="sldNum" sz="quarter" idx="12"/>
          </p:nvPr>
        </p:nvSpPr>
        <p:spPr/>
        <p:txBody>
          <a:bodyPr/>
          <a:lstStyle/>
          <a:p>
            <a:fld id="{A77464B7-D666-4C1F-97FD-7E3962095D4E}" type="slidenum">
              <a:rPr lang="pt-PT" smtClean="0"/>
              <a:t>9</a:t>
            </a:fld>
            <a:endParaRPr lang="pt-PT"/>
          </a:p>
        </p:txBody>
      </p:sp>
    </p:spTree>
    <p:extLst>
      <p:ext uri="{BB962C8B-B14F-4D97-AF65-F5344CB8AC3E}">
        <p14:creationId xmlns:p14="http://schemas.microsoft.com/office/powerpoint/2010/main" val="1743546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4958</Words>
  <Application>Microsoft Office PowerPoint</Application>
  <PresentationFormat>On-screen Show (4:3)</PresentationFormat>
  <Paragraphs>179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Relações interpessoais no texto</vt:lpstr>
      <vt:lpstr>Ex. 5.3 a</vt:lpstr>
      <vt:lpstr>Ex. 5.3 a</vt:lpstr>
      <vt:lpstr>Ex. 5.3 a</vt:lpstr>
      <vt:lpstr>Ex. 5.3 a</vt:lpstr>
      <vt:lpstr>Ex. 5.3 a</vt:lpstr>
      <vt:lpstr>Ex. 5.3 a</vt:lpstr>
      <vt:lpstr>Ex. 5.3 a</vt:lpstr>
      <vt:lpstr>Ex. 5.3 a</vt:lpstr>
      <vt:lpstr>Ex. 5.3 a</vt:lpstr>
      <vt:lpstr>Ex. 5.3 a</vt:lpstr>
      <vt:lpstr>Ex. 5.3 a</vt:lpstr>
      <vt:lpstr>Ex. 5.3 a</vt:lpstr>
      <vt:lpstr>Ex. 5.3 a</vt:lpstr>
      <vt:lpstr>Ex. 5.3 a</vt:lpstr>
      <vt:lpstr>Ex. 5.3 a</vt:lpstr>
      <vt:lpstr>Ex. 5.3 a</vt:lpstr>
      <vt:lpstr>Ex. 5.3 a</vt:lpstr>
      <vt:lpstr>Ex. 5.3 a</vt:lpstr>
      <vt:lpstr>Ex. 5.3 b</vt:lpstr>
      <vt:lpstr>Ex. 5.3 b</vt:lpstr>
      <vt:lpstr>Ex. 5.3 b</vt:lpstr>
      <vt:lpstr>Ex. 5.3 b</vt:lpstr>
      <vt:lpstr>Ex. 5.3 b</vt:lpstr>
      <vt:lpstr>Ex. 5.3 b</vt:lpstr>
      <vt:lpstr>Ex. 5.3 b</vt:lpstr>
      <vt:lpstr>Ex. 5.3 b</vt:lpstr>
      <vt:lpstr>Ex. 5.3 b</vt:lpstr>
      <vt:lpstr>Ex. 5.3 b</vt:lpstr>
      <vt:lpstr>Ex. 5.3 b</vt:lpstr>
      <vt:lpstr>Ex. 5.3 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Relações interpessoais no texto</dc:title>
  <dc:creator>ANN HENSHALL</dc:creator>
  <cp:lastModifiedBy>ANN HENSHALL</cp:lastModifiedBy>
  <cp:revision>18</cp:revision>
  <cp:lastPrinted>2017-11-23T13:59:10Z</cp:lastPrinted>
  <dcterms:created xsi:type="dcterms:W3CDTF">2017-11-23T10:26:41Z</dcterms:created>
  <dcterms:modified xsi:type="dcterms:W3CDTF">2018-11-27T09:59:41Z</dcterms:modified>
</cp:coreProperties>
</file>